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1"/>
  </p:notesMasterIdLst>
  <p:handoutMasterIdLst>
    <p:handoutMasterId r:id="rId22"/>
  </p:handoutMasterIdLst>
  <p:sldIdLst>
    <p:sldId id="318" r:id="rId2"/>
    <p:sldId id="365" r:id="rId3"/>
    <p:sldId id="350" r:id="rId4"/>
    <p:sldId id="352" r:id="rId5"/>
    <p:sldId id="261" r:id="rId6"/>
    <p:sldId id="315" r:id="rId7"/>
    <p:sldId id="348" r:id="rId8"/>
    <p:sldId id="363" r:id="rId9"/>
    <p:sldId id="364" r:id="rId10"/>
    <p:sldId id="362" r:id="rId11"/>
    <p:sldId id="356" r:id="rId12"/>
    <p:sldId id="360" r:id="rId13"/>
    <p:sldId id="357" r:id="rId14"/>
    <p:sldId id="316" r:id="rId15"/>
    <p:sldId id="347" r:id="rId16"/>
    <p:sldId id="349" r:id="rId17"/>
    <p:sldId id="359" r:id="rId18"/>
    <p:sldId id="361" r:id="rId19"/>
    <p:sldId id="366" r:id="rId20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4"/>
    <a:srgbClr val="000000"/>
    <a:srgbClr val="2B2BF7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5" autoAdjust="0"/>
    <p:restoredTop sz="94747" autoAdjust="0"/>
  </p:normalViewPr>
  <p:slideViewPr>
    <p:cSldViewPr>
      <p:cViewPr varScale="1">
        <p:scale>
          <a:sx n="62" d="100"/>
          <a:sy n="62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ja-JP" sz="1599" baseline="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ハンギョレ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Lbls>
            <c:dLbl>
              <c:idx val="0"/>
              <c:layout>
                <c:manualLayout>
                  <c:x val="4.5722870848040546E-2"/>
                  <c:y val="-6.80963074561528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829999698313573E-2"/>
                  <c:y val="-2.5166150260098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1252180992810064E-4"/>
                  <c:y val="4.67451805593266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lang="ja-JP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Sheet1!$B$1:$M$1</c:f>
              <c:strCache>
                <c:ptCount val="12"/>
                <c:pt idx="0">
                  <c:v>震災支援</c:v>
                </c:pt>
                <c:pt idx="1">
                  <c:v>防災システム</c:v>
                </c:pt>
                <c:pt idx="2">
                  <c:v>日本人論</c:v>
                </c:pt>
                <c:pt idx="3">
                  <c:v>自国原発</c:v>
                </c:pt>
                <c:pt idx="4">
                  <c:v>原発安全対策</c:v>
                </c:pt>
                <c:pt idx="5">
                  <c:v>日本政府批判</c:v>
                </c:pt>
                <c:pt idx="6">
                  <c:v>情報公開(日本)</c:v>
                </c:pt>
                <c:pt idx="7">
                  <c:v>情報公開(韓国)</c:v>
                </c:pt>
                <c:pt idx="8">
                  <c:v>情報公開(自国原発</c:v>
                </c:pt>
                <c:pt idx="9">
                  <c:v>放射線影響</c:v>
                </c:pt>
                <c:pt idx="10">
                  <c:v>経済</c:v>
                </c:pt>
                <c:pt idx="11">
                  <c:v>自国批判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147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147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2CD656-9622-47C5-84F9-C28C8EE6B6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80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756" y="0"/>
            <a:ext cx="2985407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959" y="4760284"/>
            <a:ext cx="5050247" cy="450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966"/>
            <a:ext cx="2985408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756" y="9518966"/>
            <a:ext cx="2985407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06784E-180B-425C-959E-35B826C9BF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75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A1C63-6D71-49F4-B018-0A6F3F3D110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624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27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436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9787D-BB38-43E0-98B5-A631399FBC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02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67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A7669-0E87-498A-BA50-7FB9200DF55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126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3E48F-BFBB-46E8-BBAB-98AAF5BC16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541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0CD97-226B-4301-8DFC-5BE332CD35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344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8671A-70E7-4B56-BCF0-D01A62D29D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19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74699-A945-48A0-A808-4CC835C8F4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163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476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320C1-5832-4044-A74F-FE5319F7AB5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71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7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Oceanialec16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ttcn.ne.jp/honkawa/720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web.cc.sophia.ac.jp/s-yuga/Article/2000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Oceanialec12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76400"/>
            <a:ext cx="8062912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外国ジャーナリズム</a:t>
            </a:r>
            <a:r>
              <a:rPr lang="en-US" altLang="ja-JP" dirty="0" smtClean="0"/>
              <a:t>Ⅰa:2016</a:t>
            </a:r>
            <a:br>
              <a:rPr lang="en-US" altLang="ja-JP" dirty="0" smtClean="0"/>
            </a:br>
            <a:r>
              <a:rPr lang="ja-JP" altLang="en-US" sz="3100" dirty="0" smtClean="0"/>
              <a:t>アジア</a:t>
            </a:r>
            <a:r>
              <a:rPr lang="ja-JP" altLang="en-US" sz="3100" dirty="0" smtClean="0"/>
              <a:t>・オセアニアのマス・メディア</a:t>
            </a:r>
            <a:r>
              <a:rPr lang="en-US" altLang="ja-JP" sz="3100" dirty="0" smtClean="0"/>
              <a:t>/</a:t>
            </a:r>
            <a:r>
              <a:rPr lang="ja-JP" altLang="en-US" sz="3100" dirty="0" smtClean="0"/>
              <a:t>ジャーナリズム　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160840" cy="17750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Overview</a:t>
            </a:r>
            <a:r>
              <a:rPr lang="ja-JP" altLang="en-US" dirty="0" smtClean="0"/>
              <a:t>　　　　　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第</a:t>
            </a:r>
            <a:r>
              <a:rPr lang="en-US" altLang="ja-JP" dirty="0" smtClean="0"/>
              <a:t>2-3</a:t>
            </a:r>
            <a:r>
              <a:rPr lang="ja-JP" altLang="en-US" dirty="0" smtClean="0"/>
              <a:t>回　韓国のマス・メディア①</a:t>
            </a:r>
            <a:endParaRPr lang="en-US" altLang="ja-JP" dirty="0" smtClean="0"/>
          </a:p>
          <a:p>
            <a:pPr algn="l">
              <a:lnSpc>
                <a:spcPct val="90000"/>
              </a:lnSpc>
            </a:pPr>
            <a:r>
              <a:rPr lang="en-US" altLang="ja-JP" sz="2100" dirty="0" smtClean="0">
                <a:hlinkClick r:id="rId3"/>
              </a:rPr>
              <a:t>http://pweb.cc.sophia.ac.jp/s-yuga/gakubu/Oceanialec16.htm</a:t>
            </a:r>
            <a:endParaRPr lang="en-US" altLang="ja-JP" sz="2100" dirty="0" smtClean="0"/>
          </a:p>
          <a:p>
            <a:pPr algn="l">
              <a:lnSpc>
                <a:spcPct val="90000"/>
              </a:lnSpc>
            </a:pPr>
            <a:endParaRPr lang="ja-JP" altLang="en-US" sz="2100" dirty="0" smtClean="0"/>
          </a:p>
        </p:txBody>
      </p:sp>
      <p:sp>
        <p:nvSpPr>
          <p:cNvPr id="3074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Ⅰa(2016)</a:t>
            </a:r>
            <a:endParaRPr kumimoji="0" lang="en-US" altLang="ja-JP"/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5B48274-EDA0-4072-B306-3FDBB03A77C2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▽写真：「日本沈没」という見出しがついた紙面（左）と、「力を出せ、日本」と編集し直した</a:t>
            </a:r>
            <a:r>
              <a:rPr lang="ja-JP" altLang="en-US" sz="2400" dirty="0" smtClean="0"/>
              <a:t>紙面 </a:t>
            </a:r>
            <a:r>
              <a:rPr lang="en-US" altLang="ja-JP" sz="2400" dirty="0" smtClean="0"/>
              <a:t>[2011/12/27]</a:t>
            </a:r>
            <a:endParaRPr kumimoji="1" lang="ja-JP" altLang="en-US" sz="2400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6103565" cy="4516638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98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z="2700" smtClean="0"/>
              <a:t>東亜日報</a:t>
            </a:r>
            <a:r>
              <a:rPr lang="en-US" altLang="ja-JP" sz="2700" smtClean="0"/>
              <a:t>1936</a:t>
            </a:r>
            <a:r>
              <a:rPr lang="ja-JP" altLang="en-US" sz="2700" smtClean="0"/>
              <a:t>年</a:t>
            </a:r>
            <a:r>
              <a:rPr lang="en-US" altLang="ja-JP" sz="2700" smtClean="0"/>
              <a:t>8</a:t>
            </a:r>
            <a:r>
              <a:rPr lang="ja-JP" altLang="en-US" sz="2700" smtClean="0"/>
              <a:t>月</a:t>
            </a:r>
            <a:r>
              <a:rPr lang="en-US" altLang="ja-JP" sz="2700" smtClean="0"/>
              <a:t>25</a:t>
            </a:r>
            <a:r>
              <a:rPr lang="ja-JP" altLang="en-US" sz="2700" smtClean="0"/>
              <a:t>日付夕刊</a:t>
            </a:r>
            <a:r>
              <a:rPr lang="en-US" altLang="ja-JP" sz="2700" smtClean="0"/>
              <a:t>2</a:t>
            </a:r>
            <a:r>
              <a:rPr lang="ja-JP" altLang="en-US" sz="2700" smtClean="0"/>
              <a:t>面</a:t>
            </a:r>
          </a:p>
          <a:p>
            <a:r>
              <a:rPr lang="ja-JP" altLang="en-US" sz="2700" smtClean="0"/>
              <a:t>ベルリン五輪のマラソンで優勝し、月桂冠を書いて表彰台に上がった孫基禎（孙基祯）選手</a:t>
            </a:r>
          </a:p>
          <a:p>
            <a:r>
              <a:rPr lang="ja-JP" altLang="en-US" sz="2700" smtClean="0"/>
              <a:t>銅メダリスト</a:t>
            </a:r>
            <a:r>
              <a:rPr lang="en-US" altLang="ja-JP" sz="2700" smtClean="0"/>
              <a:t>=</a:t>
            </a:r>
            <a:r>
              <a:rPr lang="ja-JP" altLang="en-US" sz="2700" smtClean="0"/>
              <a:t>南 昇竜  </a:t>
            </a:r>
          </a:p>
        </p:txBody>
      </p:sp>
      <p:pic>
        <p:nvPicPr>
          <p:cNvPr id="30724" name="Picture 7" descr="孫基禎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82417"/>
            <a:ext cx="3886200" cy="4055165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B56CF-2E02-49A7-8129-D4FAC55C7D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68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9787D-BB38-43E0-98B5-A631399FBCE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pic>
        <p:nvPicPr>
          <p:cNvPr id="7" name="그림 1"/>
          <p:cNvPicPr/>
          <p:nvPr/>
        </p:nvPicPr>
        <p:blipFill rotWithShape="1">
          <a:blip r:embed="rId2"/>
          <a:srcRect l="29285" t="52664" r="25125" b="11228"/>
          <a:stretch/>
        </p:blipFill>
        <p:spPr bwMode="auto">
          <a:xfrm>
            <a:off x="1331640" y="1484784"/>
            <a:ext cx="7128792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40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pic>
        <p:nvPicPr>
          <p:cNvPr id="6" name="图片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41682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最も信頼できるメディアは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7325"/>
            <a:ext cx="7560840" cy="53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Ⅰa(2016)</a:t>
            </a:r>
            <a:endParaRPr kumimoji="0" lang="en-US" altLang="ja-JP"/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4ACE6D0-1CC6-40E2-9AB3-3F88D11B5F6B}" type="slidenum">
              <a:rPr kumimoji="0" lang="en-US" altLang="ja-JP" smtClean="0">
                <a:latin typeface="Arial Black" pitchFamily="34" charset="0"/>
              </a:rPr>
              <a:pPr eaLnBrk="1" hangingPunct="1"/>
              <a:t>14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放送系メディア</a:t>
            </a:r>
            <a:r>
              <a:rPr kumimoji="1" lang="en-US" altLang="ja-JP" dirty="0" smtClean="0"/>
              <a:t>-1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1960s</a:t>
            </a:r>
            <a:r>
              <a:rPr lang="ja-JP" altLang="en-US" sz="2400" dirty="0" smtClean="0"/>
              <a:t>：国営</a:t>
            </a:r>
            <a:r>
              <a:rPr lang="ja-JP" altLang="en-US" sz="2400" dirty="0"/>
              <a:t>・民営の</a:t>
            </a:r>
            <a:r>
              <a:rPr lang="ja-JP" altLang="en-US" sz="2400" dirty="0" smtClean="0"/>
              <a:t>並立</a:t>
            </a:r>
            <a:endParaRPr lang="en-US" altLang="ja-JP" sz="2400" dirty="0" smtClean="0"/>
          </a:p>
          <a:p>
            <a:r>
              <a:rPr lang="en-US" altLang="ja-JP" sz="2400" dirty="0" smtClean="0"/>
              <a:t>1970s</a:t>
            </a:r>
            <a:r>
              <a:rPr lang="ja-JP" altLang="en-US" sz="2400" dirty="0" smtClean="0"/>
              <a:t>：公営</a:t>
            </a:r>
            <a:r>
              <a:rPr lang="ja-JP" altLang="en-US" sz="2400" dirty="0"/>
              <a:t>・民営の</a:t>
            </a:r>
            <a:r>
              <a:rPr lang="ja-JP" altLang="en-US" sz="2400" dirty="0" smtClean="0"/>
              <a:t>並立</a:t>
            </a:r>
            <a:endParaRPr lang="en-US" altLang="ja-JP" sz="2400" dirty="0" smtClean="0"/>
          </a:p>
          <a:p>
            <a:r>
              <a:rPr lang="en-US" altLang="ja-JP" sz="2400" dirty="0" smtClean="0"/>
              <a:t>1980s</a:t>
            </a:r>
            <a:r>
              <a:rPr lang="ja-JP" altLang="en-US" sz="2400" dirty="0" smtClean="0"/>
              <a:t>：公営</a:t>
            </a:r>
            <a:r>
              <a:rPr lang="ja-JP" altLang="en-US" sz="2400" dirty="0"/>
              <a:t>放送時代を</a:t>
            </a:r>
            <a:r>
              <a:rPr lang="ja-JP" altLang="en-US" sz="2400" dirty="0" smtClean="0"/>
              <a:t>経て</a:t>
            </a:r>
            <a:endParaRPr lang="en-US" altLang="ja-JP" sz="2400" dirty="0" smtClean="0"/>
          </a:p>
          <a:p>
            <a:r>
              <a:rPr lang="en-US" altLang="ja-JP" sz="2400" dirty="0" smtClean="0"/>
              <a:t>1990s</a:t>
            </a:r>
            <a:r>
              <a:rPr lang="ja-JP" altLang="en-US" sz="2400" dirty="0" smtClean="0"/>
              <a:t>～：公営</a:t>
            </a:r>
            <a:r>
              <a:rPr lang="ja-JP" altLang="en-US" sz="2400" dirty="0"/>
              <a:t>・民営の並立</a:t>
            </a:r>
            <a:r>
              <a:rPr lang="ja-JP" altLang="en-US" sz="2400" dirty="0" smtClean="0"/>
              <a:t>体制；地上波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インターネット、デジタルメディア時代</a:t>
            </a:r>
            <a:endParaRPr lang="en-US" altLang="ja-JP" sz="2400" dirty="0" smtClean="0"/>
          </a:p>
          <a:p>
            <a:r>
              <a:rPr lang="ja-JP" altLang="en-US" sz="2400" dirty="0"/>
              <a:t>放送</a:t>
            </a:r>
            <a:r>
              <a:rPr lang="ja-JP" altLang="en-US" sz="2400" dirty="0" smtClean="0"/>
              <a:t>と</a:t>
            </a:r>
            <a:r>
              <a:rPr lang="ja-JP" altLang="en-US" sz="2400" dirty="0"/>
              <a:t>通信</a:t>
            </a:r>
            <a:r>
              <a:rPr lang="ja-JP" altLang="en-US" sz="2400" dirty="0" smtClean="0"/>
              <a:t>の融合</a:t>
            </a:r>
            <a:endParaRPr lang="en-US" altLang="ja-JP" sz="2400" dirty="0" smtClean="0"/>
          </a:p>
          <a:p>
            <a:r>
              <a:rPr lang="ja-JP" altLang="en-US" sz="2400" dirty="0"/>
              <a:t>マス・</a:t>
            </a:r>
            <a:r>
              <a:rPr lang="ja-JP" altLang="en-US" sz="2400" dirty="0" smtClean="0"/>
              <a:t>メディアからパーソナル・ユース・メディア時代へ</a:t>
            </a:r>
            <a:endParaRPr lang="en-US" altLang="ja-JP" sz="2400" dirty="0" smtClean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35696" y="3409986"/>
            <a:ext cx="4392488" cy="1008112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/>
              <a:t>KBS</a:t>
            </a:r>
            <a:r>
              <a:rPr lang="ja-JP" altLang="en-US" sz="3600" b="1" dirty="0"/>
              <a:t>－</a:t>
            </a:r>
            <a:r>
              <a:rPr lang="en-US" altLang="ja-JP" sz="3600" b="1" dirty="0"/>
              <a:t>MBC</a:t>
            </a:r>
            <a:r>
              <a:rPr lang="ja-JP" altLang="en-US" sz="3600" b="1" dirty="0"/>
              <a:t>＋</a:t>
            </a:r>
            <a:r>
              <a:rPr lang="en-US" altLang="ja-JP" sz="3600" b="1" dirty="0" smtClean="0"/>
              <a:t>SBS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160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主に放送系メディアの抱える問題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総合編成化：新聞メディアと</a:t>
            </a:r>
            <a:r>
              <a:rPr kumimoji="1" lang="en-US" altLang="ja-JP" dirty="0" smtClean="0"/>
              <a:t>CATV</a:t>
            </a:r>
            <a:r>
              <a:rPr kumimoji="1" lang="ja-JP" altLang="en-US" dirty="0" smtClean="0"/>
              <a:t>を含む放送メディアの兼営→大手メディア（財閥系）の肥大化</a:t>
            </a:r>
            <a:endParaRPr kumimoji="1" lang="en-US" altLang="ja-JP" dirty="0" smtClean="0"/>
          </a:p>
          <a:p>
            <a:r>
              <a:rPr lang="ja-JP" altLang="en-US" dirty="0" smtClean="0"/>
              <a:t>外注問題</a:t>
            </a:r>
            <a:endParaRPr lang="en-US" altLang="ja-JP" dirty="0" smtClean="0"/>
          </a:p>
          <a:p>
            <a:r>
              <a:rPr kumimoji="1" lang="ja-JP" altLang="en-US" dirty="0" smtClean="0"/>
              <a:t>韓流ドラマと政策的課題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94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CJ E&amp;M</a:t>
            </a:r>
            <a:endParaRPr kumimoji="1" lang="ja-JP" altLang="en-US" dirty="0"/>
          </a:p>
        </p:txBody>
      </p:sp>
      <p:pic>
        <p:nvPicPr>
          <p:cNvPr id="11" name="コンテンツ プレースホルダー 10" descr="https://fbcdn-sphotos-h-a.akamaihd.net/hphotos-ak-prn2/v/1370190_310670365739583_114147717_o.jpg?oh=1c8e7aa0178ea196e131c9eba69c4b23&amp;oe=5256EAD6&amp;__gda__=1381472186_62410add4ebadd970ca29d6d54457f43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2799317" cy="22897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プレースホルダー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dirty="0" smtClean="0"/>
              <a:t>SBS</a:t>
            </a:r>
            <a:endParaRPr kumimoji="1" lang="ja-JP" altLang="en-US" dirty="0"/>
          </a:p>
        </p:txBody>
      </p:sp>
      <p:pic>
        <p:nvPicPr>
          <p:cNvPr id="1026" name="Picture 2" descr="C:\Users\syuga\Desktop\2013韓国\P1000812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3943676" cy="221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0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2483297" cy="3384642"/>
          </a:xfrm>
          <a:prstGeom prst="rect">
            <a:avLst/>
          </a:prstGeom>
        </p:spPr>
      </p:pic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5152" y="2132856"/>
            <a:ext cx="3822192" cy="3993624"/>
          </a:xfrm>
          <a:prstGeom prst="rect">
            <a:avLst/>
          </a:prstGeom>
        </p:spPr>
        <p:txBody>
          <a:bodyPr/>
          <a:lstStyle/>
          <a:p>
            <a:r>
              <a:rPr lang="ja-JP" altLang="ja-JP" b="1" dirty="0" smtClean="0"/>
              <a:t>朴 </a:t>
            </a:r>
            <a:r>
              <a:rPr lang="ja-JP" altLang="ja-JP" b="1" dirty="0"/>
              <a:t>槿惠</a:t>
            </a:r>
            <a:r>
              <a:rPr lang="ja-JP" altLang="ja-JP" dirty="0"/>
              <a:t>パク・クネ、1952</a:t>
            </a:r>
            <a:r>
              <a:rPr lang="ja-JP" altLang="en-US" dirty="0" smtClean="0"/>
              <a:t>）</a:t>
            </a:r>
            <a:r>
              <a:rPr lang="ja-JP" altLang="en-US" b="1" dirty="0"/>
              <a:t>ハンナラ党</a:t>
            </a:r>
            <a:endParaRPr lang="en-US" altLang="ja-JP" dirty="0"/>
          </a:p>
          <a:p>
            <a:r>
              <a:rPr lang="ja-JP" altLang="ja-JP" dirty="0"/>
              <a:t>文在寅（党常任顧問）2012年9月16日、民主統合党</a:t>
            </a:r>
            <a:r>
              <a:rPr lang="ja-JP" altLang="ja-JP" dirty="0" smtClean="0"/>
              <a:t>候補</a:t>
            </a:r>
            <a:endParaRPr lang="en-US" altLang="ja-JP" dirty="0"/>
          </a:p>
          <a:p>
            <a:r>
              <a:rPr lang="ja-JP" altLang="ja-JP" dirty="0"/>
              <a:t>安哲秀（ソウル大学融合科学技術大学院長）</a:t>
            </a:r>
          </a:p>
          <a:p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370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3E48F-BFBB-46E8-BBAB-98AAF5BC1629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056438" cy="4673600"/>
          </a:xfrm>
        </p:spPr>
      </p:pic>
    </p:spTree>
    <p:extLst>
      <p:ext uri="{BB962C8B-B14F-4D97-AF65-F5344CB8AC3E}">
        <p14:creationId xmlns:p14="http://schemas.microsoft.com/office/powerpoint/2010/main" val="14712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訪日旅行者数推移　</a:t>
            </a:r>
            <a:r>
              <a:rPr lang="en-US" altLang="ja-JP" dirty="0" smtClean="0"/>
              <a:t>2016</a:t>
            </a:r>
            <a:endParaRPr lang="en-US" altLang="ja-JP" dirty="0" smtClean="0"/>
          </a:p>
          <a:p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www2.ttcn.ne.jp/honkawa/7200.html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07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772400" cy="794792"/>
          </a:xfrm>
        </p:spPr>
        <p:txBody>
          <a:bodyPr/>
          <a:lstStyle/>
          <a:p>
            <a:r>
              <a:rPr lang="ja-JP" altLang="en-US" sz="3600" b="1" dirty="0" smtClean="0"/>
              <a:t>概観</a:t>
            </a:r>
            <a:r>
              <a:rPr lang="ja-JP" altLang="en-US" sz="3600" b="1" dirty="0"/>
              <a:t>　アジアのジャーナリズム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80920" cy="4395192"/>
          </a:xfrm>
        </p:spPr>
        <p:txBody>
          <a:bodyPr>
            <a:normAutofit/>
          </a:bodyPr>
          <a:lstStyle/>
          <a:p>
            <a:r>
              <a:rPr lang="ja-JP" altLang="en-US" sz="2600" dirty="0"/>
              <a:t>冷戦後の展開：経済成長と</a:t>
            </a:r>
            <a:r>
              <a:rPr lang="ja-JP" altLang="en-US" sz="2600" b="1" dirty="0">
                <a:solidFill>
                  <a:srgbClr val="FF0000"/>
                </a:solidFill>
              </a:rPr>
              <a:t>「言論の自由」</a:t>
            </a:r>
            <a:r>
              <a:rPr lang="ja-JP" altLang="en-US" sz="2600" dirty="0"/>
              <a:t>のはざまで</a:t>
            </a:r>
          </a:p>
          <a:p>
            <a:r>
              <a:rPr lang="ja-JP" altLang="en-US" sz="2600" dirty="0"/>
              <a:t>マス・メディアをとりまく環境の変化</a:t>
            </a:r>
          </a:p>
          <a:p>
            <a:r>
              <a:rPr lang="ja-JP" altLang="en-US" sz="2600" dirty="0" smtClean="0"/>
              <a:t>ニューメディア</a:t>
            </a:r>
            <a:r>
              <a:rPr lang="ja-JP" altLang="en-US" sz="2600" dirty="0"/>
              <a:t>の</a:t>
            </a:r>
            <a:r>
              <a:rPr lang="ja-JP" altLang="en-US" sz="2600" dirty="0" smtClean="0"/>
              <a:t>浸透</a:t>
            </a:r>
            <a:r>
              <a:rPr lang="ja-JP" altLang="en-US" sz="2600" dirty="0"/>
              <a:t>と社会的</a:t>
            </a:r>
            <a:r>
              <a:rPr lang="ja-JP" altLang="en-US" sz="2600" dirty="0" smtClean="0"/>
              <a:t>影響</a:t>
            </a:r>
            <a:endParaRPr lang="en-US" altLang="ja-JP" sz="2600" dirty="0"/>
          </a:p>
          <a:p>
            <a:r>
              <a:rPr lang="ja-JP" altLang="en-US" sz="2600" dirty="0" smtClean="0"/>
              <a:t>アナログ型</a:t>
            </a:r>
            <a:r>
              <a:rPr lang="ja-JP" altLang="en-US" sz="2600" dirty="0"/>
              <a:t>からデジタル型経済発展</a:t>
            </a:r>
            <a:r>
              <a:rPr lang="ja-JP" altLang="en-US" sz="2600" dirty="0" smtClean="0"/>
              <a:t>へ：世界</a:t>
            </a:r>
            <a:r>
              <a:rPr lang="ja-JP" altLang="en-US" sz="2600" dirty="0"/>
              <a:t>の潮流のなかで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600" dirty="0"/>
              <a:t>「アジア太平洋地域におけるマス・メディア－衛星放送の進出は何をもたらすのか」</a:t>
            </a:r>
            <a:br>
              <a:rPr lang="ja-JP" altLang="en-US" sz="2600" dirty="0"/>
            </a:br>
            <a:r>
              <a:rPr lang="ja-JP" altLang="en-US" sz="2600" dirty="0"/>
              <a:t>　　</a:t>
            </a:r>
            <a:r>
              <a:rPr lang="en-US" altLang="ja-JP" sz="2600" dirty="0"/>
              <a:t>『</a:t>
            </a:r>
            <a:r>
              <a:rPr lang="ja-JP" altLang="en-US" sz="2600" dirty="0"/>
              <a:t>東亜</a:t>
            </a:r>
            <a:r>
              <a:rPr lang="en-US" altLang="ja-JP" sz="2600" dirty="0"/>
              <a:t>』No.331</a:t>
            </a:r>
            <a:r>
              <a:rPr lang="ja-JP" altLang="en-US" sz="2600" dirty="0"/>
              <a:t>（</a:t>
            </a:r>
            <a:r>
              <a:rPr lang="en-US" altLang="ja-JP" sz="2600" dirty="0"/>
              <a:t>1995.1</a:t>
            </a:r>
            <a:r>
              <a:rPr lang="ja-JP" altLang="en-US" sz="2600" dirty="0"/>
              <a:t>）</a:t>
            </a:r>
            <a:r>
              <a:rPr lang="en-US" altLang="ja-JP" sz="2600" dirty="0"/>
              <a:t>, pp.86-100.</a:t>
            </a:r>
          </a:p>
          <a:p>
            <a:pPr marL="109728" indent="0">
              <a:buNone/>
            </a:pPr>
            <a:endParaRPr lang="en-US" altLang="ja-JP" dirty="0"/>
          </a:p>
          <a:p>
            <a:endParaRPr lang="ja-JP" altLang="en-US" dirty="0"/>
          </a:p>
          <a:p>
            <a:endParaRPr lang="en-US" altLang="ja-JP" sz="1800" dirty="0"/>
          </a:p>
          <a:p>
            <a:endParaRPr lang="ja-JP" altLang="en-US" sz="1800" dirty="0"/>
          </a:p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B93F-AF03-4BC0-8837-4D6FDD6AD3C3}" type="slidenum">
              <a:rPr lang="ja-JP" altLang="en-US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0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838200"/>
          </a:xfrm>
        </p:spPr>
        <p:txBody>
          <a:bodyPr/>
          <a:lstStyle/>
          <a:p>
            <a:r>
              <a:rPr lang="ja-JP" altLang="en-US" dirty="0"/>
              <a:t> </a:t>
            </a:r>
            <a:r>
              <a:rPr lang="ja-JP" altLang="en-US" sz="4000" dirty="0"/>
              <a:t>１．グローバル市場としてのアジア</a:t>
            </a:r>
          </a:p>
        </p:txBody>
      </p:sp>
      <p:sp>
        <p:nvSpPr>
          <p:cNvPr id="4710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「</a:t>
            </a:r>
            <a:r>
              <a:rPr lang="ja-JP" altLang="en-US" sz="2000" dirty="0"/>
              <a:t>東アジアのマス・メディア：冷戦後の展開」　</a:t>
            </a:r>
            <a:r>
              <a:rPr lang="en-US" altLang="ja-JP" sz="2000" dirty="0"/>
              <a:t>(2000.9) </a:t>
            </a: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pweb.cc.sophia.ac.jp/s-yuga/Article/2000e.htm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800" dirty="0"/>
              <a:t>国境を越える放送</a:t>
            </a:r>
            <a:r>
              <a:rPr lang="ja-JP" altLang="en-US" sz="2800" dirty="0" smtClean="0"/>
              <a:t>サービス</a:t>
            </a:r>
            <a:endParaRPr lang="en-US" altLang="ja-JP" sz="2800" dirty="0" smtClean="0"/>
          </a:p>
          <a:p>
            <a:r>
              <a:rPr lang="ja-JP" altLang="en-US" sz="2800" dirty="0"/>
              <a:t>グローバル化とネットワーク市場</a:t>
            </a:r>
          </a:p>
          <a:p>
            <a:r>
              <a:rPr lang="ja-JP" altLang="en-US" sz="2800" dirty="0"/>
              <a:t>アジア・グローバリズムの</a:t>
            </a:r>
            <a:r>
              <a:rPr lang="ja-JP" altLang="en-US" sz="2800" dirty="0" smtClean="0"/>
              <a:t>模索</a:t>
            </a:r>
            <a:endParaRPr lang="en-US" altLang="ja-JP" sz="2800" dirty="0" smtClean="0"/>
          </a:p>
          <a:p>
            <a:r>
              <a:rPr lang="ja-JP" altLang="en-US" sz="2800" dirty="0"/>
              <a:t>アジア的｢言論の自由</a:t>
            </a:r>
            <a:r>
              <a:rPr lang="ja-JP" altLang="en-US" sz="2800" dirty="0" smtClean="0"/>
              <a:t>」</a:t>
            </a:r>
            <a:endParaRPr lang="en-US" altLang="ja-JP" sz="2800" dirty="0"/>
          </a:p>
          <a:p>
            <a:r>
              <a:rPr lang="ja-JP" altLang="en-US" sz="2800" dirty="0" smtClean="0"/>
              <a:t>東アジア</a:t>
            </a:r>
            <a:r>
              <a:rPr lang="ja-JP" altLang="en-US" sz="2800" dirty="0"/>
              <a:t>にみるメディア</a:t>
            </a:r>
            <a:r>
              <a:rPr lang="ja-JP" altLang="en-US" sz="2800" dirty="0" smtClean="0"/>
              <a:t>特性</a:t>
            </a:r>
            <a:endParaRPr lang="en-US" altLang="ja-JP" sz="2800" dirty="0"/>
          </a:p>
          <a:p>
            <a:r>
              <a:rPr lang="ja-JP" altLang="en-US" sz="2800" dirty="0" smtClean="0"/>
              <a:t>新た</a:t>
            </a:r>
            <a:r>
              <a:rPr lang="ja-JP" altLang="en-US" sz="2800" dirty="0"/>
              <a:t>なるジレンマ</a:t>
            </a:r>
          </a:p>
          <a:p>
            <a:endParaRPr lang="ja-JP" altLang="en-US" sz="2800" dirty="0"/>
          </a:p>
          <a:p>
            <a:endParaRPr lang="en-US" altLang="ja-JP" sz="2800" dirty="0"/>
          </a:p>
          <a:p>
            <a:pPr marL="109728" indent="0">
              <a:buNone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204C-B014-4BEB-8AAE-FD88D46F2585}" type="slidenum">
              <a:rPr lang="ja-JP" altLang="en-US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42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韓国メディア小史</a:t>
            </a:r>
            <a:r>
              <a:rPr lang="en-US" altLang="ja-JP" dirty="0" smtClean="0"/>
              <a:t>-1</a:t>
            </a:r>
            <a:endParaRPr lang="ja-JP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776"/>
            <a:ext cx="7489204" cy="4635599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開花期～</a:t>
            </a:r>
            <a:r>
              <a:rPr lang="ja-JP" altLang="en-US" sz="2000" dirty="0"/>
              <a:t>日本</a:t>
            </a:r>
            <a:r>
              <a:rPr lang="ja-JP" altLang="en-US" sz="2000" dirty="0" smtClean="0"/>
              <a:t>植民地時代</a:t>
            </a:r>
            <a:r>
              <a:rPr lang="en-US" altLang="ja-JP" sz="2000" dirty="0" smtClean="0"/>
              <a:t>(1883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1905-1945)</a:t>
            </a:r>
          </a:p>
          <a:p>
            <a:r>
              <a:rPr lang="en-US" altLang="ja-JP" sz="2000" dirty="0" smtClean="0"/>
              <a:t>1883:</a:t>
            </a:r>
            <a:r>
              <a:rPr lang="ja-JP" altLang="ja-JP" sz="2000" dirty="0"/>
              <a:t>『漢城旬報</a:t>
            </a:r>
            <a:r>
              <a:rPr lang="ja-JP" altLang="ja-JP" sz="2000" dirty="0" smtClean="0"/>
              <a:t>』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『</a:t>
            </a:r>
            <a:r>
              <a:rPr lang="ja-JP" altLang="en-US" sz="2000" dirty="0" smtClean="0"/>
              <a:t>漢城週報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：福澤諭吉</a:t>
            </a:r>
            <a:endParaRPr lang="en-US" altLang="ja-JP" sz="2000" dirty="0" smtClean="0"/>
          </a:p>
          <a:p>
            <a:r>
              <a:rPr lang="ja-JP" altLang="en-US" sz="2000" dirty="0" smtClean="0"/>
              <a:t>漢語新聞→ハングル語新聞→英字新聞</a:t>
            </a:r>
            <a:endParaRPr lang="en-US" altLang="ja-JP" sz="2000" dirty="0" smtClean="0"/>
          </a:p>
          <a:p>
            <a:r>
              <a:rPr lang="ja-JP" altLang="ja-JP" sz="2000" dirty="0"/>
              <a:t>総督府の三</a:t>
            </a:r>
            <a:r>
              <a:rPr lang="ja-JP" altLang="ja-JP" sz="2000" dirty="0" smtClean="0"/>
              <a:t>大機関紙</a:t>
            </a:r>
            <a:r>
              <a:rPr lang="ja-JP" altLang="en-US" sz="2000" dirty="0" smtClean="0"/>
              <a:t>：</a:t>
            </a:r>
            <a:r>
              <a:rPr lang="ja-JP" altLang="ja-JP" sz="2000" dirty="0" smtClean="0"/>
              <a:t>『</a:t>
            </a:r>
            <a:r>
              <a:rPr lang="ja-JP" altLang="ja-JP" sz="2000" dirty="0"/>
              <a:t>京城日報』『毎日新報』『ソウルプレス</a:t>
            </a:r>
            <a:r>
              <a:rPr lang="ja-JP" altLang="ja-JP" sz="2000" dirty="0" smtClean="0"/>
              <a:t>』</a:t>
            </a:r>
            <a:endParaRPr lang="en-US" altLang="ja-JP" sz="2000" dirty="0" smtClean="0"/>
          </a:p>
          <a:p>
            <a:r>
              <a:rPr lang="ja-JP" altLang="en-US" sz="2000" dirty="0" smtClean="0"/>
              <a:t>植民地政策の転換：弾圧から文化統治</a:t>
            </a:r>
            <a:endParaRPr lang="en-US" altLang="ja-JP" sz="2000" dirty="0" smtClean="0"/>
          </a:p>
          <a:p>
            <a:r>
              <a:rPr lang="en-US" altLang="ja-JP" sz="2000" dirty="0" smtClean="0"/>
              <a:t>1920</a:t>
            </a:r>
            <a:r>
              <a:rPr lang="ja-JP" altLang="en-US" sz="2000" dirty="0" smtClean="0"/>
              <a:t>：</a:t>
            </a:r>
            <a:r>
              <a:rPr lang="ja-JP" altLang="ja-JP" sz="2000" b="1" dirty="0" smtClean="0">
                <a:solidFill>
                  <a:srgbClr val="FF0000"/>
                </a:solidFill>
              </a:rPr>
              <a:t>『</a:t>
            </a:r>
            <a:r>
              <a:rPr lang="ja-JP" altLang="ja-JP" sz="2000" b="1" dirty="0">
                <a:solidFill>
                  <a:srgbClr val="FF0000"/>
                </a:solidFill>
              </a:rPr>
              <a:t>東亜日報』『朝鮮日報</a:t>
            </a:r>
            <a:r>
              <a:rPr lang="ja-JP" altLang="ja-JP" sz="2000" b="1" dirty="0" smtClean="0">
                <a:solidFill>
                  <a:srgbClr val="FF0000"/>
                </a:solidFill>
              </a:rPr>
              <a:t>』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~1940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）</a:t>
            </a:r>
            <a:r>
              <a:rPr lang="ja-JP" altLang="ja-JP" sz="2000" dirty="0" smtClean="0"/>
              <a:t>『</a:t>
            </a:r>
            <a:r>
              <a:rPr lang="ja-JP" altLang="ja-JP" sz="2000" dirty="0"/>
              <a:t>時事新聞</a:t>
            </a:r>
            <a:r>
              <a:rPr lang="ja-JP" altLang="ja-JP" sz="2000" dirty="0" smtClean="0"/>
              <a:t>』</a:t>
            </a:r>
            <a:endParaRPr lang="en-US" altLang="ja-JP" sz="2000" dirty="0" smtClean="0"/>
          </a:p>
          <a:p>
            <a:r>
              <a:rPr lang="ja-JP" altLang="en-US" sz="2000" dirty="0" smtClean="0"/>
              <a:t>雑誌、映画の大衆化；ラジオ放送［</a:t>
            </a:r>
            <a:r>
              <a:rPr lang="en-US" altLang="ja-JP" sz="2000" dirty="0" smtClean="0"/>
              <a:t>1926</a:t>
            </a:r>
            <a:r>
              <a:rPr lang="ja-JP" altLang="en-US" sz="2000" dirty="0" smtClean="0"/>
              <a:t>：京城放送局］</a:t>
            </a:r>
            <a:endParaRPr lang="en-US" altLang="ja-JP" sz="2000" dirty="0" smtClean="0"/>
          </a:p>
          <a:p>
            <a:pPr lvl="0"/>
            <a:r>
              <a:rPr lang="ja-JP" altLang="ja-JP" sz="2000" dirty="0" smtClean="0"/>
              <a:t>米国統治下（</a:t>
            </a:r>
            <a:r>
              <a:rPr lang="en-US" altLang="ja-JP" sz="2000" dirty="0"/>
              <a:t>1945-1948</a:t>
            </a:r>
            <a:r>
              <a:rPr lang="ja-JP" altLang="ja-JP" sz="2000" dirty="0" smtClean="0"/>
              <a:t>）</a:t>
            </a:r>
            <a:endParaRPr lang="en-US" altLang="ja-JP" sz="2000" dirty="0" smtClean="0"/>
          </a:p>
          <a:p>
            <a:r>
              <a:rPr lang="ja-JP" altLang="ja-JP" sz="2000" dirty="0" smtClean="0"/>
              <a:t>李承晩</a:t>
            </a:r>
            <a:r>
              <a:rPr lang="ja-JP" altLang="en-US" sz="2000" dirty="0"/>
              <a:t>、</a:t>
            </a:r>
            <a:r>
              <a:rPr lang="ja-JP" altLang="ja-JP" sz="2000" dirty="0" smtClean="0"/>
              <a:t>朴正熙、全斗煥に</a:t>
            </a:r>
            <a:r>
              <a:rPr lang="ja-JP" altLang="ja-JP" sz="2000" dirty="0"/>
              <a:t>よる言論統制（</a:t>
            </a:r>
            <a:r>
              <a:rPr lang="en-US" altLang="ja-JP" sz="2000" dirty="0" smtClean="0"/>
              <a:t>1948-1988</a:t>
            </a:r>
            <a:r>
              <a:rPr lang="ja-JP" altLang="ja-JP" sz="2000" dirty="0" smtClean="0"/>
              <a:t>）</a:t>
            </a:r>
            <a:endParaRPr lang="en-US" altLang="ja-JP" sz="2000" dirty="0" smtClean="0"/>
          </a:p>
          <a:p>
            <a:r>
              <a:rPr lang="ja-JP" altLang="ja-JP" sz="2000" dirty="0"/>
              <a:t>朴正熙</a:t>
            </a:r>
            <a:r>
              <a:rPr lang="ja-JP" altLang="ja-JP" sz="2000" dirty="0" smtClean="0"/>
              <a:t>政権に</a:t>
            </a:r>
            <a:r>
              <a:rPr lang="ja-JP" altLang="ja-JP" sz="2000" dirty="0"/>
              <a:t>よる言論統制（</a:t>
            </a:r>
            <a:r>
              <a:rPr lang="en-US" altLang="ja-JP" sz="2000" dirty="0"/>
              <a:t>1961-1979</a:t>
            </a:r>
            <a:r>
              <a:rPr lang="ja-JP" altLang="ja-JP" sz="2000" dirty="0" smtClean="0"/>
              <a:t>）</a:t>
            </a:r>
            <a:endParaRPr lang="ja-JP" altLang="ja-JP" sz="2000" dirty="0"/>
          </a:p>
        </p:txBody>
      </p:sp>
      <p:sp>
        <p:nvSpPr>
          <p:cNvPr id="4098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Ⅰa(2016)</a:t>
            </a:r>
            <a:endParaRPr kumimoji="0" lang="en-US" altLang="ja-JP"/>
          </a:p>
        </p:txBody>
      </p:sp>
      <p:sp>
        <p:nvSpPr>
          <p:cNvPr id="409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74F57BC-1228-4683-AEFC-39B3F57360CD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韓国メディア小史</a:t>
            </a:r>
            <a:r>
              <a:rPr lang="en-US" altLang="ja-JP" dirty="0" smtClean="0"/>
              <a:t>-2</a:t>
            </a:r>
            <a:endParaRPr lang="ja-JP" alt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642920" cy="4419600"/>
          </a:xfrm>
        </p:spPr>
        <p:txBody>
          <a:bodyPr>
            <a:normAutofit lnSpcReduction="10000"/>
          </a:bodyPr>
          <a:lstStyle/>
          <a:p>
            <a:r>
              <a:rPr lang="ja-JP" altLang="ja-JP" sz="2000" dirty="0"/>
              <a:t>全斗煥政権による言論統制（</a:t>
            </a:r>
            <a:r>
              <a:rPr lang="en-US" altLang="ja-JP" sz="2000" dirty="0"/>
              <a:t>1980-1988</a:t>
            </a:r>
            <a:r>
              <a:rPr lang="ja-JP" altLang="ja-JP" sz="2000" dirty="0"/>
              <a:t>）</a:t>
            </a:r>
          </a:p>
          <a:p>
            <a:r>
              <a:rPr lang="en-US" altLang="ja-JP" sz="2000" dirty="0"/>
              <a:t>6.29</a:t>
            </a:r>
            <a:r>
              <a:rPr lang="ja-JP" altLang="ja-JP" sz="2000" dirty="0"/>
              <a:t>宣言以降の言論統制</a:t>
            </a:r>
          </a:p>
          <a:p>
            <a:r>
              <a:rPr lang="ja-JP" altLang="ja-JP" sz="2000" dirty="0" smtClean="0"/>
              <a:t>盧</a:t>
            </a:r>
            <a:r>
              <a:rPr lang="ja-JP" altLang="ja-JP" sz="2000" dirty="0"/>
              <a:t>泰愚政権による言論の自由推進と三大紙の権力化（</a:t>
            </a:r>
            <a:r>
              <a:rPr lang="en-US" altLang="ja-JP" sz="2000" dirty="0"/>
              <a:t>1988</a:t>
            </a:r>
            <a:r>
              <a:rPr lang="ja-JP" altLang="ja-JP" sz="2000" dirty="0"/>
              <a:t>－</a:t>
            </a:r>
            <a:r>
              <a:rPr lang="en-US" altLang="ja-JP" sz="2000" dirty="0"/>
              <a:t>1993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金泳三政権の言論統制（</a:t>
            </a:r>
            <a:r>
              <a:rPr lang="en-US" altLang="ja-JP" sz="2000" dirty="0"/>
              <a:t>1993</a:t>
            </a:r>
            <a:r>
              <a:rPr lang="ja-JP" altLang="ja-JP" sz="2000" dirty="0"/>
              <a:t>－</a:t>
            </a:r>
            <a:r>
              <a:rPr lang="en-US" altLang="ja-JP" sz="2000" dirty="0"/>
              <a:t>2003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金泳三政権の言論対策と三大紙との癒着（</a:t>
            </a:r>
            <a:r>
              <a:rPr lang="en-US" altLang="ja-JP" sz="2000" dirty="0"/>
              <a:t>1993</a:t>
            </a:r>
            <a:r>
              <a:rPr lang="ja-JP" altLang="ja-JP" sz="2000" dirty="0"/>
              <a:t>－</a:t>
            </a:r>
            <a:r>
              <a:rPr lang="en-US" altLang="ja-JP" sz="2000" dirty="0"/>
              <a:t>1998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金大中政権の言論対策と三大紙との対立（</a:t>
            </a:r>
            <a:r>
              <a:rPr lang="en-US" altLang="ja-JP" sz="2000" dirty="0"/>
              <a:t>1998</a:t>
            </a:r>
            <a:r>
              <a:rPr lang="ja-JP" altLang="ja-JP" sz="2000" dirty="0"/>
              <a:t>－</a:t>
            </a:r>
            <a:r>
              <a:rPr lang="en-US" altLang="ja-JP" sz="2000" dirty="0"/>
              <a:t>2003</a:t>
            </a:r>
            <a:r>
              <a:rPr lang="ja-JP" altLang="ja-JP" sz="2000" dirty="0"/>
              <a:t>）</a:t>
            </a:r>
          </a:p>
          <a:p>
            <a:pPr marL="109728" indent="0"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b="1" dirty="0" smtClean="0">
                <a:hlinkClick r:id="rId3"/>
              </a:rPr>
              <a:t>三大紙：保守系</a:t>
            </a:r>
            <a:endParaRPr lang="en-US" altLang="ja-JP" sz="2400" b="1" dirty="0" smtClean="0"/>
          </a:p>
          <a:p>
            <a:pPr marL="109728" indent="0">
              <a:buNone/>
            </a:pPr>
            <a:r>
              <a:rPr lang="ja-JP" altLang="en-US" sz="2400" dirty="0" smtClean="0"/>
              <a:t>①朝鮮日報</a:t>
            </a:r>
            <a:r>
              <a:rPr lang="en-US" altLang="ja-JP" sz="2400" dirty="0" smtClean="0"/>
              <a:t>(180</a:t>
            </a:r>
            <a:r>
              <a:rPr lang="ja-JP" altLang="en-US" sz="2400" dirty="0" smtClean="0"/>
              <a:t>万）②中央</a:t>
            </a:r>
            <a:r>
              <a:rPr lang="ja-JP" altLang="en-US" sz="2400" dirty="0"/>
              <a:t>日報</a:t>
            </a:r>
            <a:r>
              <a:rPr lang="en-US" altLang="ja-JP" sz="2400" dirty="0"/>
              <a:t>(130</a:t>
            </a:r>
            <a:r>
              <a:rPr lang="ja-JP" altLang="en-US" sz="2400" dirty="0"/>
              <a:t>万</a:t>
            </a:r>
            <a:r>
              <a:rPr lang="ja-JP" altLang="en-US" sz="2400" dirty="0" smtClean="0"/>
              <a:t>）③東亜</a:t>
            </a:r>
            <a:r>
              <a:rPr lang="ja-JP" altLang="en-US" sz="2400" dirty="0"/>
              <a:t>日報</a:t>
            </a:r>
            <a:r>
              <a:rPr lang="en-US" altLang="ja-JP" sz="2400" dirty="0"/>
              <a:t>(</a:t>
            </a:r>
            <a:r>
              <a:rPr lang="en-US" altLang="ja-JP" sz="2400" dirty="0" smtClean="0"/>
              <a:t>124</a:t>
            </a:r>
            <a:r>
              <a:rPr lang="ja-JP" altLang="en-US" sz="2400" dirty="0" smtClean="0"/>
              <a:t>万）</a:t>
            </a:r>
            <a:endParaRPr lang="en-US" altLang="ja-JP" sz="24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dirty="0" smtClean="0"/>
              <a:t>進歩系＝ハンギョレ</a:t>
            </a:r>
            <a:r>
              <a:rPr lang="en-US" altLang="ja-JP" sz="2400" dirty="0" smtClean="0"/>
              <a:t>(28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)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京郷新聞</a:t>
            </a:r>
            <a:endParaRPr lang="en-US" altLang="ja-JP" sz="24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dirty="0" smtClean="0"/>
              <a:t>経済新聞、スポーツ新聞</a:t>
            </a:r>
            <a:endParaRPr lang="en-US" altLang="ja-JP" sz="2400" dirty="0"/>
          </a:p>
          <a:p>
            <a:pPr eaLnBrk="1" hangingPunct="1"/>
            <a:endParaRPr lang="en-US" altLang="ja-JP" dirty="0" smtClean="0"/>
          </a:p>
        </p:txBody>
      </p:sp>
      <p:sp>
        <p:nvSpPr>
          <p:cNvPr id="512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Ⅰa(2016)</a:t>
            </a:r>
            <a:endParaRPr kumimoji="0" lang="en-US" altLang="ja-JP"/>
          </a:p>
        </p:txBody>
      </p:sp>
      <p:sp>
        <p:nvSpPr>
          <p:cNvPr id="51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FB0A17A-742A-4A48-B329-50C42151ACAE}" type="slidenum">
              <a:rPr kumimoji="0" lang="en-US" altLang="ja-JP" smtClean="0">
                <a:latin typeface="Arial Black" pitchFamily="34" charset="0"/>
              </a:rPr>
              <a:pPr eaLnBrk="1" hangingPunct="1"/>
              <a:t>6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新聞メディアの抱える問題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000" dirty="0"/>
              <a:t>近年、インターネットに代表されるデジタルメディアなどの登場に</a:t>
            </a:r>
            <a:r>
              <a:rPr lang="ja-JP" altLang="en-US" sz="2000" dirty="0" smtClean="0"/>
              <a:t>伴い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①</a:t>
            </a:r>
            <a:r>
              <a:rPr lang="ja-JP" altLang="en-US" sz="2000" dirty="0"/>
              <a:t>ニュースと情報をめぐるメディア間の激しい</a:t>
            </a:r>
            <a:r>
              <a:rPr lang="ja-JP" altLang="en-US" sz="2000" dirty="0" smtClean="0"/>
              <a:t>競争；読む</a:t>
            </a:r>
            <a:r>
              <a:rPr lang="ja-JP" altLang="en-US" sz="2000" dirty="0"/>
              <a:t>文化から見る文化への変化などの外的</a:t>
            </a:r>
            <a:r>
              <a:rPr lang="ja-JP" altLang="en-US" sz="2000" dirty="0" smtClean="0"/>
              <a:t>要因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②</a:t>
            </a:r>
            <a:r>
              <a:rPr lang="ja-JP" altLang="en-US" sz="2000" dirty="0"/>
              <a:t>新聞産業自体の構造的</a:t>
            </a:r>
            <a:r>
              <a:rPr lang="ja-JP" altLang="en-US" sz="2000" dirty="0" smtClean="0"/>
              <a:t>要因：新聞</a:t>
            </a:r>
            <a:r>
              <a:rPr lang="ja-JP" altLang="en-US" sz="2000" dirty="0"/>
              <a:t>市場の規模</a:t>
            </a:r>
            <a:r>
              <a:rPr lang="ja-JP" altLang="en-US" sz="2000"/>
              <a:t>に</a:t>
            </a:r>
            <a:r>
              <a:rPr lang="ja-JP" altLang="en-US" sz="2000" smtClean="0"/>
              <a:t>比</a:t>
            </a:r>
            <a:r>
              <a:rPr lang="ja-JP" altLang="en-US" sz="2000" dirty="0"/>
              <a:t>　</a:t>
            </a:r>
            <a:r>
              <a:rPr lang="ja-JP" altLang="en-US" sz="2000" dirty="0" err="1" smtClean="0"/>
              <a:t>べて</a:t>
            </a:r>
            <a:r>
              <a:rPr lang="ja-JP" altLang="en-US" sz="2000" dirty="0"/>
              <a:t>新聞社の数が</a:t>
            </a:r>
            <a:r>
              <a:rPr lang="ja-JP" altLang="en-US" sz="2000" dirty="0" smtClean="0"/>
              <a:t>多過ぎる；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③</a:t>
            </a:r>
            <a:r>
              <a:rPr lang="ja-JP" altLang="en-US" sz="2000" dirty="0"/>
              <a:t>新聞ジャーナリズムの内的</a:t>
            </a:r>
            <a:r>
              <a:rPr lang="ja-JP" altLang="en-US" sz="2000" dirty="0" smtClean="0"/>
              <a:t>要因：新聞</a:t>
            </a:r>
            <a:r>
              <a:rPr lang="ja-JP" altLang="en-US" sz="2000" dirty="0"/>
              <a:t>に対する信頼度・満足度の</a:t>
            </a:r>
            <a:r>
              <a:rPr lang="ja-JP" altLang="en-US" sz="2000" dirty="0" smtClean="0"/>
              <a:t>下落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ますます危機的状況に直面</a:t>
            </a:r>
            <a:endParaRPr lang="ja-JP" altLang="en-US" sz="2000" dirty="0"/>
          </a:p>
          <a:p>
            <a:r>
              <a:rPr lang="ja-JP" altLang="en-US" sz="2000" dirty="0"/>
              <a:t>新聞発行部数の下落：</a:t>
            </a:r>
            <a:r>
              <a:rPr lang="en-US" altLang="ja-JP" sz="2000" dirty="0"/>
              <a:t>1,600</a:t>
            </a:r>
            <a:r>
              <a:rPr lang="ja-JP" altLang="en-US" sz="2000" dirty="0"/>
              <a:t>万（</a:t>
            </a:r>
            <a:r>
              <a:rPr lang="en-US" altLang="ja-JP" sz="2000" dirty="0"/>
              <a:t>2002</a:t>
            </a:r>
            <a:r>
              <a:rPr lang="ja-JP" altLang="en-US" sz="2000" dirty="0"/>
              <a:t>）→</a:t>
            </a:r>
            <a:r>
              <a:rPr lang="en-US" altLang="ja-JP" sz="2000" dirty="0"/>
              <a:t>1,200</a:t>
            </a:r>
            <a:r>
              <a:rPr lang="ja-JP" altLang="en-US" sz="2000" dirty="0"/>
              <a:t>万部（</a:t>
            </a:r>
            <a:r>
              <a:rPr lang="en-US" altLang="ja-JP" sz="2000" dirty="0"/>
              <a:t>2009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r>
              <a:rPr lang="ja-JP" altLang="en-US" sz="2000" dirty="0"/>
              <a:t>新聞購読率：</a:t>
            </a:r>
            <a:r>
              <a:rPr lang="en-US" altLang="ja-JP" sz="2000" dirty="0"/>
              <a:t>69.3%(1996)</a:t>
            </a:r>
            <a:r>
              <a:rPr lang="ja-JP" altLang="en-US" sz="2000" dirty="0"/>
              <a:t>→</a:t>
            </a:r>
            <a:r>
              <a:rPr lang="en-US" altLang="ja-JP" sz="2000" dirty="0"/>
              <a:t>36.8</a:t>
            </a:r>
            <a:r>
              <a:rPr lang="ja-JP" altLang="en-US" sz="2000" dirty="0"/>
              <a:t>％</a:t>
            </a:r>
            <a:r>
              <a:rPr lang="en-US" altLang="ja-JP" sz="2000" dirty="0"/>
              <a:t>(2008)</a:t>
            </a:r>
          </a:p>
          <a:p>
            <a:r>
              <a:rPr lang="ja-JP" altLang="en-US" sz="2000" dirty="0"/>
              <a:t>新聞広告費の減少</a:t>
            </a: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2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>
                <a:effectLst/>
              </a:rPr>
              <a:t>『中央日報</a:t>
            </a:r>
            <a:r>
              <a:rPr lang="ja-JP" altLang="ja-JP" dirty="0" smtClean="0">
                <a:effectLst/>
              </a:rPr>
              <a:t>』：</a:t>
            </a:r>
            <a:r>
              <a:rPr lang="ja-JP" altLang="ja-JP" dirty="0">
                <a:effectLst/>
              </a:rPr>
              <a:t>社説内容</a:t>
            </a:r>
            <a:r>
              <a:rPr lang="ja-JP" altLang="ja-JP" dirty="0" smtClean="0">
                <a:effectLst/>
              </a:rPr>
              <a:t>分布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1" y="1844824"/>
            <a:ext cx="6840760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8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>
                <a:effectLst/>
              </a:rPr>
              <a:t>『</a:t>
            </a:r>
            <a:r>
              <a:rPr lang="ja-JP" altLang="en-US" dirty="0" smtClean="0">
                <a:effectLst/>
              </a:rPr>
              <a:t>ハンギョレ</a:t>
            </a:r>
            <a:r>
              <a:rPr lang="ja-JP" altLang="ja-JP" dirty="0" smtClean="0">
                <a:effectLst/>
              </a:rPr>
              <a:t>』</a:t>
            </a:r>
            <a:r>
              <a:rPr lang="ja-JP" altLang="ja-JP" dirty="0">
                <a:effectLst/>
              </a:rPr>
              <a:t>：社説内容分布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968407"/>
              </p:ext>
            </p:extLst>
          </p:nvPr>
        </p:nvGraphicFramePr>
        <p:xfrm>
          <a:off x="457200" y="1481138"/>
          <a:ext cx="7859216" cy="432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Ⅰa(2016)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722</Words>
  <Application>Microsoft Office PowerPoint</Application>
  <PresentationFormat>画面に合わせる (4:3)</PresentationFormat>
  <Paragraphs>128</Paragraphs>
  <Slides>19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外国ジャーナリズムⅠa:2016 アジア・オセアニアのマス・メディア/ジャーナリズム　</vt:lpstr>
      <vt:lpstr>PowerPoint プレゼンテーション</vt:lpstr>
      <vt:lpstr>概観　アジアのジャーナリズム</vt:lpstr>
      <vt:lpstr> １．グローバル市場としてのアジア</vt:lpstr>
      <vt:lpstr>韓国メディア小史-1</vt:lpstr>
      <vt:lpstr>韓国メディア小史-2</vt:lpstr>
      <vt:lpstr>新聞メディアの抱える問題</vt:lpstr>
      <vt:lpstr>『中央日報』：社説内容分布</vt:lpstr>
      <vt:lpstr>『ハンギョレ』：社説内容分布</vt:lpstr>
      <vt:lpstr>▽写真：「日本沈没」という見出しがついた紙面（左）と、「力を出せ、日本」と編集し直した紙面 [2011/12/27]</vt:lpstr>
      <vt:lpstr>PowerPoint プレゼンテーション</vt:lpstr>
      <vt:lpstr>PowerPoint プレゼンテーション</vt:lpstr>
      <vt:lpstr>PowerPoint プレゼンテーション</vt:lpstr>
      <vt:lpstr>最も信頼できるメディアは</vt:lpstr>
      <vt:lpstr>放送系メディア-1</vt:lpstr>
      <vt:lpstr>主に放送系メディアの抱える問題</vt:lpstr>
      <vt:lpstr>PowerPoint プレゼンテーション</vt:lpstr>
      <vt:lpstr>PowerPoint プレゼンテーション</vt:lpstr>
      <vt:lpstr>PowerPoint プレゼンテーション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</dc:title>
  <dc:creator>Yuga</dc:creator>
  <cp:lastModifiedBy>Yuga Suzuki</cp:lastModifiedBy>
  <cp:revision>134</cp:revision>
  <cp:lastPrinted>2014-10-10T01:07:01Z</cp:lastPrinted>
  <dcterms:created xsi:type="dcterms:W3CDTF">1999-02-01T04:45:47Z</dcterms:created>
  <dcterms:modified xsi:type="dcterms:W3CDTF">2016-10-06T13:23:17Z</dcterms:modified>
</cp:coreProperties>
</file>