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7" r:id="rId2"/>
  </p:sldMasterIdLst>
  <p:notesMasterIdLst>
    <p:notesMasterId r:id="rId10"/>
  </p:notesMasterIdLst>
  <p:handoutMasterIdLst>
    <p:handoutMasterId r:id="rId11"/>
  </p:handoutMasterIdLst>
  <p:sldIdLst>
    <p:sldId id="332" r:id="rId3"/>
    <p:sldId id="377" r:id="rId4"/>
    <p:sldId id="378" r:id="rId5"/>
    <p:sldId id="379" r:id="rId6"/>
    <p:sldId id="364" r:id="rId7"/>
    <p:sldId id="365" r:id="rId8"/>
    <p:sldId id="368" r:id="rId9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2" autoAdjust="0"/>
    <p:restoredTop sz="94715" autoAdjust="0"/>
  </p:normalViewPr>
  <p:slideViewPr>
    <p:cSldViewPr>
      <p:cViewPr varScale="1">
        <p:scale>
          <a:sx n="57" d="100"/>
          <a:sy n="57" d="100"/>
        </p:scale>
        <p:origin x="110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700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517546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700" y="9517546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D59C21-1207-4746-95E0-E49985E59BB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88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293" y="0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1737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8423" y="4759643"/>
            <a:ext cx="5051319" cy="450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519285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293" y="9519285"/>
            <a:ext cx="2984870" cy="50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60CD5D-706A-4B44-ACCD-EAD8ACB41C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923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361E5-A43B-4ADE-B885-0B4029CFF9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262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8C18F-4C03-4A9B-B323-35508260BD0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835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C7D9C-05F7-423A-91A6-56C18746A8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9037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11AF9FA-68FE-4E1D-995E-9F3BA1327DC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450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EDD2A7F9-4ACF-4ABA-BD4B-B0483AB4E02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33987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C9B94C3D-682B-4741-8584-840D0C1A2F65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6398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24676E4E-CC50-46F5-9E28-6468369D2560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94323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4E3F2C9-29E0-41BD-A838-86AE4A085C1B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43830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74E067AC-B4AA-41F6-AD59-2F6A604B0EB8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2567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29BE79A-6350-4E07-B4F6-14ED949A64FE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36140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FB4F999C-5C3F-4C9D-BF40-04F2FB570D8A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7458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13561-5590-42B9-B257-BEAC59A41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833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27989A34-EE7D-43D2-A0C5-8BAE96C5FA46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1644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41384461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0828172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34231172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2393980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1945369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415204F-5631-4811-A966-17A3FE08F29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94692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49457CF0-240E-468D-BBF9-D24D4CDCF73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577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8BE6E93-9462-4C7B-AE47-DF36ECF5DF5C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930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DD420-2A34-41F3-955F-51DBBFB311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5488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F22E7-F6FB-48BA-9EDB-BFABFDCD14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49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3CF31-04C7-4A08-8C5A-6424D406B9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0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6EA6F-0B45-4B9A-B742-653263762C1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85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AE170-DE4A-46E6-B7F2-6A027C86E7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349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5326F6-D4D6-4937-8A05-A2BB1A768E8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302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A0B37-5ADB-4124-A786-F5555144FE3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43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070BAB4-2B77-4B7A-9521-247C5118DF8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2070BAB4-2B77-4B7A-9521-247C5118DF84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3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kumimoji="1"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web.cc.sophia.ac.jp/s-yuga/gakubu/Oceanialec14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　外国ジャーナリズム</a:t>
            </a:r>
            <a:r>
              <a:rPr lang="en-US" altLang="ja-JP" dirty="0" err="1"/>
              <a:t>Ia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第</a:t>
            </a:r>
            <a:r>
              <a:rPr lang="en-US" altLang="ja-JP" dirty="0"/>
              <a:t>12</a:t>
            </a:r>
            <a:r>
              <a:rPr lang="ja-JP" altLang="en-US" dirty="0"/>
              <a:t>回</a:t>
            </a:r>
            <a:endParaRPr lang="en-US" altLang="ja-JP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46275" y="3567113"/>
            <a:ext cx="5650061" cy="1905000"/>
          </a:xfrm>
        </p:spPr>
        <p:txBody>
          <a:bodyPr/>
          <a:lstStyle/>
          <a:p>
            <a:r>
              <a:rPr lang="ja-JP" altLang="en-US" dirty="0">
                <a:hlinkClick r:id="rId3"/>
              </a:rPr>
              <a:t>オーストラリアのメディア</a:t>
            </a:r>
            <a:endParaRPr lang="ja-JP" altLang="en-US" dirty="0"/>
          </a:p>
          <a:p>
            <a:r>
              <a:rPr lang="ja-JP" altLang="en-US" dirty="0"/>
              <a:t>ジャーナリズム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F9FA-68FE-4E1D-995E-9F3BA1327DC6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35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いたずら電話で自殺者：</a:t>
            </a:r>
            <a:r>
              <a:rPr lang="en-US" altLang="ja-JP" dirty="0"/>
              <a:t>2Day-FM 2012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12</a:t>
            </a:r>
            <a:r>
              <a:rPr lang="en-US" altLang="ja-JP" dirty="0"/>
              <a:t>/04:</a:t>
            </a:r>
            <a:r>
              <a:rPr kumimoji="1" lang="en-US" altLang="ja-JP" dirty="0"/>
              <a:t>Hot 30</a:t>
            </a:r>
            <a:r>
              <a:rPr kumimoji="1" lang="ja-JP" altLang="en-US" dirty="0"/>
              <a:t>の</a:t>
            </a:r>
            <a:r>
              <a:rPr kumimoji="1" lang="en-US" altLang="ja-JP" dirty="0"/>
              <a:t> DJ</a:t>
            </a:r>
            <a:r>
              <a:rPr kumimoji="1" lang="ja-JP" altLang="en-US" dirty="0"/>
              <a:t>が英王室キャサリン妃の入院先に「偽電話」</a:t>
            </a:r>
            <a:r>
              <a:rPr kumimoji="1" lang="ja-JP" altLang="en-US" dirty="0">
                <a:solidFill>
                  <a:srgbClr val="FF0000"/>
                </a:solidFill>
              </a:rPr>
              <a:t>（放送は録音のもの）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チャールズ皇太子とエリザベス女王を偽り</a:t>
            </a:r>
            <a:endParaRPr lang="en-US" altLang="ja-JP" dirty="0"/>
          </a:p>
          <a:p>
            <a:r>
              <a:rPr lang="ja-JP" altLang="en-US" dirty="0"/>
              <a:t>病院側：取り次いで、容体が放送された</a:t>
            </a:r>
            <a:endParaRPr lang="en-US" altLang="ja-JP" dirty="0"/>
          </a:p>
          <a:p>
            <a:r>
              <a:rPr kumimoji="1" lang="en-US" altLang="ja-JP" dirty="0"/>
              <a:t>12</a:t>
            </a:r>
            <a:r>
              <a:rPr lang="en-US" altLang="ja-JP" dirty="0"/>
              <a:t>/07</a:t>
            </a:r>
            <a:r>
              <a:rPr lang="ja-JP" altLang="en-US" dirty="0"/>
              <a:t>：</a:t>
            </a:r>
            <a:r>
              <a:rPr kumimoji="1" lang="ja-JP" altLang="en-US" dirty="0"/>
              <a:t>電話にでた看護師が自殺</a:t>
            </a:r>
            <a:endParaRPr kumimoji="1" lang="en-US" altLang="ja-JP" dirty="0"/>
          </a:p>
          <a:p>
            <a:r>
              <a:rPr lang="ja-JP" altLang="en-US" dirty="0"/>
              <a:t>２</a:t>
            </a:r>
            <a:r>
              <a:rPr lang="en-US" altLang="ja-JP" dirty="0"/>
              <a:t>DJ,</a:t>
            </a:r>
            <a:r>
              <a:rPr lang="ja-JP" altLang="en-US" dirty="0"/>
              <a:t>ラジオ局謝罪；番組</a:t>
            </a:r>
            <a:r>
              <a:rPr lang="ja-JP" altLang="en-US"/>
              <a:t>中止、大手スポンサーが下りる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A7F9-4ACF-4ABA-BD4B-B0483AB4E024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143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/>
              <a:t>「違法性はなかった」</a:t>
            </a:r>
            <a:r>
              <a:rPr lang="ja-JP" altLang="en-US" dirty="0" err="1"/>
              <a:t>か</a:t>
            </a:r>
            <a:r>
              <a:rPr lang="en-US" altLang="ja-JP" dirty="0"/>
              <a:t>/</a:t>
            </a:r>
            <a:r>
              <a:rPr lang="ja-JP" altLang="en-US" dirty="0"/>
              <a:t>モラルの問題か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ja-JP" sz="2800" dirty="0"/>
              <a:t>合理的に予測することができなかった痛ましい出来事</a:t>
            </a:r>
            <a:r>
              <a:rPr lang="ja-JP" altLang="en-US" sz="2800" dirty="0"/>
              <a:t>（</a:t>
            </a:r>
            <a:r>
              <a:rPr lang="en-US" altLang="ja-JP" sz="2800" dirty="0"/>
              <a:t>Southern Cross </a:t>
            </a:r>
            <a:r>
              <a:rPr lang="en-US" altLang="ja-JP" sz="2800" dirty="0" err="1"/>
              <a:t>Austreo</a:t>
            </a:r>
            <a:r>
              <a:rPr lang="en-US" altLang="ja-JP" sz="2800" dirty="0"/>
              <a:t> CEO)</a:t>
            </a:r>
          </a:p>
          <a:p>
            <a:r>
              <a:rPr lang="ja-JP" altLang="ja-JP" sz="2800" dirty="0"/>
              <a:t>「悪意のなさ」</a:t>
            </a:r>
            <a:endParaRPr lang="en-US" altLang="ja-JP" sz="2800" dirty="0"/>
          </a:p>
          <a:p>
            <a:r>
              <a:rPr lang="ja-JP" altLang="en-US" sz="2800" dirty="0"/>
              <a:t>ラジオ局へ避難殺到</a:t>
            </a:r>
            <a:endParaRPr lang="en-US" altLang="ja-JP" sz="2800" dirty="0"/>
          </a:p>
          <a:p>
            <a:r>
              <a:rPr lang="ja-JP" altLang="en-US" sz="2400" dirty="0"/>
              <a:t>いたずら電話</a:t>
            </a:r>
            <a:endParaRPr lang="en-US" altLang="ja-JP" sz="2400" dirty="0"/>
          </a:p>
          <a:p>
            <a:r>
              <a:rPr lang="ja-JP" altLang="ja-JP" sz="2800" dirty="0"/>
              <a:t>責められるべきは、親会社の規制体制だ。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endParaRPr lang="en-US" altLang="ja-JP" sz="2800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A7F9-4ACF-4ABA-BD4B-B0483AB4E024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7297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80736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772816"/>
            <a:ext cx="7696200" cy="4464496"/>
          </a:xfrm>
        </p:spPr>
        <p:txBody>
          <a:bodyPr>
            <a:normAutofit fontScale="92500" lnSpcReduction="10000"/>
          </a:bodyPr>
          <a:lstStyle/>
          <a:p>
            <a:r>
              <a:rPr lang="ja-JP" altLang="ja-JP" sz="2000" dirty="0"/>
              <a:t>　英放送監督機関オフコム</a:t>
            </a:r>
            <a:r>
              <a:rPr lang="ja-JP" altLang="en-US" sz="2000" dirty="0"/>
              <a:t>：</a:t>
            </a:r>
            <a:endParaRPr lang="en-US" altLang="ja-JP" sz="2000" dirty="0"/>
          </a:p>
          <a:p>
            <a:r>
              <a:rPr lang="ja-JP" altLang="ja-JP" sz="2000" dirty="0"/>
              <a:t>「いたずら電話は」、「娯楽を与えるという目的に欠かせないものであり、重大なプライバシー侵害にならないもの」であれば許されるが（若干、言葉を省略）、「関係者の同意が必要」</a:t>
            </a:r>
            <a:r>
              <a:rPr lang="ja-JP" altLang="en-US" sz="2000" dirty="0"/>
              <a:t>←</a:t>
            </a:r>
            <a:r>
              <a:rPr lang="ja-JP" altLang="ja-JP" sz="2000" dirty="0"/>
              <a:t>キャサリン妃側の同意を取っていないケース</a:t>
            </a:r>
            <a:endParaRPr lang="en-US" altLang="ja-JP" sz="2000" dirty="0"/>
          </a:p>
          <a:p>
            <a:r>
              <a:rPr lang="ja-JP" altLang="ja-JP" sz="2000" dirty="0"/>
              <a:t>オーストラリアの商業ラジオ規定</a:t>
            </a:r>
            <a:r>
              <a:rPr lang="ja-JP" altLang="en-US" sz="2000" dirty="0"/>
              <a:t>：</a:t>
            </a:r>
            <a:endParaRPr lang="en-US" altLang="ja-JP" sz="2000" dirty="0"/>
          </a:p>
          <a:p>
            <a:r>
              <a:rPr lang="ja-JP" altLang="ja-JP" sz="2000" dirty="0"/>
              <a:t>「識別できる人物」の声を録音し、その人物の許可なく放送する場合、「放送前に、当人が許可を与える」時にのみ放送できる</a:t>
            </a:r>
            <a:r>
              <a:rPr lang="ja-JP" altLang="en-US" sz="2000" dirty="0"/>
              <a:t>。</a:t>
            </a:r>
            <a:endParaRPr lang="en-US" altLang="ja-JP" sz="2000" dirty="0"/>
          </a:p>
          <a:p>
            <a:r>
              <a:rPr lang="ja-JP" altLang="ja-JP" sz="2000" dirty="0"/>
              <a:t>ニューサウス・ウェールズ州</a:t>
            </a:r>
            <a:r>
              <a:rPr lang="ja-JP" altLang="en-US" sz="2000" dirty="0"/>
              <a:t>：</a:t>
            </a:r>
            <a:endParaRPr lang="en-US" altLang="ja-JP" sz="2000" dirty="0"/>
          </a:p>
          <a:p>
            <a:r>
              <a:rPr lang="ja-JP" altLang="ja-JP" sz="2000" dirty="0"/>
              <a:t>電話を含め、私的な空間での会話を録音し、これを無断で放送することは違法（監視装置法）。</a:t>
            </a:r>
            <a:endParaRPr lang="en-US" altLang="ja-JP" sz="2000" dirty="0"/>
          </a:p>
          <a:p>
            <a:r>
              <a:rPr lang="ja-JP" altLang="ja-JP" sz="2000" dirty="0"/>
              <a:t>オーストラリアからすると外国である英国での電話の会話を録音し、オーストラリアで放送するのは合法なのかどうか、</a:t>
            </a:r>
            <a:endParaRPr lang="en-US" altLang="ja-JP" sz="2000" dirty="0"/>
          </a:p>
          <a:p>
            <a:endParaRPr lang="en-US" altLang="ja-JP" sz="2400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A7F9-4ACF-4ABA-BD4B-B0483AB4E024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2596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R.Murdoch: 1931~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sz="2800"/>
              <a:t>1950s: </a:t>
            </a:r>
            <a:r>
              <a:rPr lang="ja-JP" altLang="en-US" sz="2800"/>
              <a:t>父</a:t>
            </a:r>
            <a:r>
              <a:rPr lang="en-US" altLang="ja-JP" sz="2800"/>
              <a:t>Keith Arthur</a:t>
            </a:r>
            <a:r>
              <a:rPr lang="ja-JP" altLang="en-US" sz="2800"/>
              <a:t>　の遺産を受け継ぐ</a:t>
            </a:r>
          </a:p>
          <a:p>
            <a:pPr lvl="1"/>
            <a:r>
              <a:rPr lang="ja-JP" altLang="en-US" sz="2400"/>
              <a:t>地方紙、ＴＶ局買収</a:t>
            </a:r>
          </a:p>
          <a:p>
            <a:r>
              <a:rPr lang="en-US" altLang="ja-JP" sz="2800"/>
              <a:t>1960s:</a:t>
            </a:r>
            <a:r>
              <a:rPr lang="ja-JP" altLang="en-US" sz="2800"/>
              <a:t>ミラー紙買収、ＴＶ専門誌創刊</a:t>
            </a:r>
          </a:p>
          <a:p>
            <a:pPr lvl="1"/>
            <a:r>
              <a:rPr lang="ja-JP" altLang="en-US" sz="2400"/>
              <a:t>フェアファックスの一角を崩す</a:t>
            </a:r>
          </a:p>
          <a:p>
            <a:r>
              <a:rPr lang="en-US" altLang="ja-JP" sz="2800">
                <a:solidFill>
                  <a:srgbClr val="FF0000"/>
                </a:solidFill>
              </a:rPr>
              <a:t>1964</a:t>
            </a:r>
            <a:r>
              <a:rPr lang="ja-JP" altLang="en-US" sz="2800">
                <a:solidFill>
                  <a:srgbClr val="FF0000"/>
                </a:solidFill>
              </a:rPr>
              <a:t>：</a:t>
            </a:r>
            <a:r>
              <a:rPr lang="en-US" altLang="ja-JP" sz="2800">
                <a:solidFill>
                  <a:srgbClr val="FF0000"/>
                </a:solidFill>
              </a:rPr>
              <a:t>The Australian</a:t>
            </a:r>
            <a:r>
              <a:rPr lang="ja-JP" altLang="en-US" sz="2800">
                <a:solidFill>
                  <a:srgbClr val="FF0000"/>
                </a:solidFill>
              </a:rPr>
              <a:t>創刊</a:t>
            </a:r>
          </a:p>
          <a:p>
            <a:r>
              <a:rPr lang="en-US" altLang="ja-JP" sz="2800"/>
              <a:t>1970</a:t>
            </a:r>
            <a:r>
              <a:rPr lang="ja-JP" altLang="en-US" sz="2800"/>
              <a:t>ｓ：英米へ進出：橋頭堡を作る</a:t>
            </a:r>
          </a:p>
          <a:p>
            <a:r>
              <a:rPr lang="en-US" altLang="ja-JP" sz="2800"/>
              <a:t>1980s: </a:t>
            </a:r>
            <a:r>
              <a:rPr lang="ja-JP" altLang="en-US" sz="2800"/>
              <a:t>英米メディア界に帝国を確立</a:t>
            </a:r>
          </a:p>
          <a:p>
            <a:pPr lvl="1"/>
            <a:r>
              <a:rPr lang="ja-JP" altLang="en-US" sz="2400"/>
              <a:t>念願のＨＷＴ買収に成功⇒オーストラリア・メディア界の混乱始まる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A7F9-4ACF-4ABA-BD4B-B0483AB4E024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2107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R.Murdoch -2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dirty="0"/>
              <a:t>1990s</a:t>
            </a:r>
            <a:r>
              <a:rPr lang="ja-JP" altLang="en-US" dirty="0"/>
              <a:t>：業績不振、帝国の危機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アジア、中南米市場への転進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衛星、ソフトコンテンツ、スポーツ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日本市場へ：テレ朝買収劇、</a:t>
            </a:r>
            <a:r>
              <a:rPr lang="en-US" altLang="ja-JP" dirty="0" err="1"/>
              <a:t>SkyPerfect</a:t>
            </a:r>
            <a:r>
              <a:rPr lang="ja-JP" altLang="en-US" dirty="0"/>
              <a:t>（</a:t>
            </a:r>
            <a:r>
              <a:rPr lang="en-US" altLang="ja-JP" dirty="0"/>
              <a:t>96/97)</a:t>
            </a:r>
          </a:p>
          <a:p>
            <a:pPr lvl="1">
              <a:lnSpc>
                <a:spcPct val="90000"/>
              </a:lnSpc>
            </a:pPr>
            <a:r>
              <a:rPr lang="en-US" altLang="ja-JP" b="1" dirty="0"/>
              <a:t>007 </a:t>
            </a:r>
            <a:r>
              <a:rPr lang="en-US" altLang="ja-JP" b="1" i="1" dirty="0"/>
              <a:t>Tomorrow Never Dies</a:t>
            </a:r>
            <a:r>
              <a:rPr lang="en-US" altLang="ja-JP" dirty="0"/>
              <a:t> (1997)</a:t>
            </a:r>
          </a:p>
          <a:p>
            <a:pPr>
              <a:lnSpc>
                <a:spcPct val="90000"/>
              </a:lnSpc>
            </a:pPr>
            <a:r>
              <a:rPr lang="en-US" altLang="ja-JP" dirty="0"/>
              <a:t>21</a:t>
            </a:r>
            <a:r>
              <a:rPr lang="ja-JP" altLang="en-US" dirty="0"/>
              <a:t>世紀 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経済ニュースへ：</a:t>
            </a:r>
            <a:r>
              <a:rPr lang="en-US" altLang="ja-JP" dirty="0"/>
              <a:t>DJ(WSJ)</a:t>
            </a:r>
            <a:r>
              <a:rPr lang="ja-JP" altLang="en-US" dirty="0"/>
              <a:t>の買収</a:t>
            </a:r>
          </a:p>
          <a:p>
            <a:pPr lvl="1">
              <a:lnSpc>
                <a:spcPct val="90000"/>
              </a:lnSpc>
            </a:pPr>
            <a:r>
              <a:rPr lang="ja-JP" altLang="en-US" dirty="0"/>
              <a:t>中国からインドへ</a:t>
            </a:r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オーストラリア</a:t>
            </a:r>
            <a:endParaRPr lang="en-US" altLang="ja-JP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2A7F9-4ACF-4ABA-BD4B-B0483AB4E024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0099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r>
              <a:rPr lang="ja-JP" altLang="en-US"/>
              <a:t>マードックのいま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424862" cy="4679950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000" dirty="0"/>
              <a:t>1970</a:t>
            </a:r>
            <a:r>
              <a:rPr lang="ja-JP" altLang="en-US" sz="2000" dirty="0"/>
              <a:t>年代から英国メディア界に頭角を現したオーストラリア出身のマードックは、</a:t>
            </a:r>
            <a:r>
              <a:rPr lang="en-US" altLang="ja-JP" sz="2000" dirty="0"/>
              <a:t>80</a:t>
            </a:r>
            <a:r>
              <a:rPr lang="ja-JP" altLang="en-US" sz="2000" dirty="0"/>
              <a:t>年代米国に進出、映画制作配給会社</a:t>
            </a:r>
            <a:r>
              <a:rPr lang="en-US" altLang="ja-JP" sz="2000" dirty="0"/>
              <a:t>20th FOX</a:t>
            </a:r>
            <a:r>
              <a:rPr lang="ja-JP" altLang="en-US" sz="2000" dirty="0"/>
              <a:t>を買収し、４大ネットワークのひとつとなるフォックステレビを創設した。</a:t>
            </a:r>
          </a:p>
          <a:p>
            <a:r>
              <a:rPr lang="ja-JP" altLang="en-US" sz="2000" dirty="0"/>
              <a:t>アジアでもスターテレビを買収し、オーストラリアを含めて３大陸を制覇、巨大メディア網を構築しつつある。その過程で名門紙</a:t>
            </a:r>
            <a:r>
              <a:rPr lang="en-US" altLang="ja-JP" sz="2000" dirty="0"/>
              <a:t>『</a:t>
            </a:r>
            <a:r>
              <a:rPr lang="ja-JP" altLang="en-US" sz="2000" dirty="0"/>
              <a:t>タイムズ</a:t>
            </a:r>
            <a:r>
              <a:rPr lang="en-US" altLang="ja-JP" sz="2000" dirty="0"/>
              <a:t>』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大衆紙</a:t>
            </a:r>
            <a:r>
              <a:rPr lang="en-US" altLang="ja-JP" sz="2000" dirty="0"/>
              <a:t>『</a:t>
            </a:r>
            <a:r>
              <a:rPr lang="ja-JP" altLang="en-US" sz="2000" dirty="0"/>
              <a:t>サン</a:t>
            </a:r>
            <a:r>
              <a:rPr lang="en-US" altLang="ja-JP" sz="2000" dirty="0"/>
              <a:t>』</a:t>
            </a:r>
            <a:r>
              <a:rPr lang="ja-JP" altLang="en-US" sz="2000" dirty="0" err="1"/>
              <a:t>、</a:t>
            </a:r>
            <a:r>
              <a:rPr lang="ja-JP" altLang="en-US" sz="2000" dirty="0"/>
              <a:t>大衆日曜紙</a:t>
            </a:r>
            <a:r>
              <a:rPr lang="en-US" altLang="ja-JP" sz="2000" dirty="0"/>
              <a:t>『</a:t>
            </a:r>
            <a:r>
              <a:rPr lang="ja-JP" altLang="en-US" sz="2000" dirty="0"/>
              <a:t>ニューズ・オブ・ザ・ワールド</a:t>
            </a:r>
            <a:r>
              <a:rPr lang="en-US" altLang="ja-JP" sz="2000" dirty="0"/>
              <a:t>』</a:t>
            </a:r>
            <a:r>
              <a:rPr lang="ja-JP" altLang="en-US" sz="2000" dirty="0"/>
              <a:t>を手中におさめ、</a:t>
            </a:r>
          </a:p>
          <a:p>
            <a:r>
              <a:rPr lang="en-US" altLang="ja-JP" sz="2000" dirty="0"/>
              <a:t>97</a:t>
            </a:r>
            <a:r>
              <a:rPr lang="ja-JP" altLang="en-US" sz="2000" dirty="0"/>
              <a:t>年総選挙でブレア前首相が勝利を得たのも、もっぱら</a:t>
            </a:r>
            <a:r>
              <a:rPr lang="en-US" altLang="ja-JP" sz="2000" dirty="0"/>
              <a:t>『</a:t>
            </a:r>
            <a:r>
              <a:rPr lang="ja-JP" altLang="en-US" sz="2000" dirty="0"/>
              <a:t>サン</a:t>
            </a:r>
            <a:r>
              <a:rPr lang="en-US" altLang="ja-JP" sz="2000" dirty="0"/>
              <a:t>』</a:t>
            </a:r>
            <a:r>
              <a:rPr lang="ja-JP" altLang="en-US" sz="2000" dirty="0"/>
              <a:t>のキャンペーンのおかげといわれるほど、常に英国政治層と近い距離にいる。</a:t>
            </a:r>
          </a:p>
          <a:p>
            <a:r>
              <a:rPr lang="ja-JP" altLang="en-US" sz="2000" dirty="0"/>
              <a:t>この</a:t>
            </a:r>
            <a:r>
              <a:rPr lang="en-US" altLang="ja-JP" sz="2000" dirty="0"/>
              <a:t>3</a:t>
            </a:r>
            <a:r>
              <a:rPr lang="ja-JP" altLang="en-US" sz="2000" dirty="0"/>
              <a:t>紙で新聞読者の</a:t>
            </a:r>
            <a:r>
              <a:rPr lang="en-US" altLang="ja-JP" sz="2000" dirty="0"/>
              <a:t>37</a:t>
            </a:r>
            <a:r>
              <a:rPr lang="ja-JP" altLang="en-US" sz="2000" dirty="0"/>
              <a:t>％、テレビでも</a:t>
            </a:r>
            <a:r>
              <a:rPr lang="en-US" altLang="ja-JP" sz="2000" dirty="0" err="1"/>
              <a:t>BSkyB</a:t>
            </a:r>
            <a:r>
              <a:rPr lang="ja-JP" altLang="en-US" sz="2000" dirty="0"/>
              <a:t>で</a:t>
            </a:r>
            <a:r>
              <a:rPr lang="en-US" altLang="ja-JP" sz="2000" dirty="0"/>
              <a:t>33</a:t>
            </a:r>
            <a:r>
              <a:rPr lang="ja-JP" altLang="en-US" sz="2000" dirty="0"/>
              <a:t>％の世帯を把握している（</a:t>
            </a:r>
            <a:r>
              <a:rPr lang="en-US" altLang="ja-JP" sz="2000" dirty="0"/>
              <a:t>2006</a:t>
            </a:r>
            <a:r>
              <a:rPr lang="ja-JP" altLang="en-US" sz="2000" dirty="0"/>
              <a:t>）。</a:t>
            </a:r>
          </a:p>
          <a:p>
            <a:r>
              <a:rPr lang="ja-JP" altLang="en-US" sz="2000" dirty="0"/>
              <a:t>インターネット時代の到来に新聞産業が四苦八苦しているなか、マードックは</a:t>
            </a:r>
            <a:r>
              <a:rPr lang="en-US" altLang="ja-JP" sz="2000"/>
              <a:t>SNS</a:t>
            </a:r>
            <a:r>
              <a:rPr lang="ja-JP" altLang="en-US" sz="2000"/>
              <a:t>の</a:t>
            </a:r>
            <a:r>
              <a:rPr lang="ja-JP" altLang="en-US" sz="2000" dirty="0"/>
              <a:t>最大手「マイスペース」（</a:t>
            </a:r>
            <a:r>
              <a:rPr lang="en-US" altLang="ja-JP" sz="2000" dirty="0" err="1"/>
              <a:t>MySpace</a:t>
            </a:r>
            <a:r>
              <a:rPr lang="ja-JP" altLang="en-US" sz="2000" dirty="0"/>
              <a:t>）を買収し、３大陸の新聞ばかりでなく、テレビ、ネット、映画というメディアをネットと共存しつつ拡大している。</a:t>
            </a:r>
          </a:p>
        </p:txBody>
      </p:sp>
      <p:sp>
        <p:nvSpPr>
          <p:cNvPr id="34818" name="Rectangle 6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Verdan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8DC5E94D-23D8-494B-8FB5-B792123AD325}" type="slidenum">
              <a:rPr kumimoji="0" lang="en-US" altLang="ja-JP" sz="1400" smtClean="0"/>
              <a:pPr eaLnBrk="1" hangingPunct="1"/>
              <a:t>7</a:t>
            </a:fld>
            <a:endParaRPr kumimoji="0"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18513427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1515</TotalTime>
  <Words>403</Words>
  <Application>Microsoft Office PowerPoint</Application>
  <PresentationFormat>画面に合わせる (4:3)</PresentationFormat>
  <Paragraphs>59</Paragraphs>
  <Slides>7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デザインの設定</vt:lpstr>
      <vt:lpstr>イオン ボードルーム</vt:lpstr>
      <vt:lpstr>　外国ジャーナリズムIa 第12回</vt:lpstr>
      <vt:lpstr>いたずら電話で自殺者：2Day-FM 2012</vt:lpstr>
      <vt:lpstr>「違法性はなかった」か/モラルの問題か</vt:lpstr>
      <vt:lpstr>PowerPoint プレゼンテーション</vt:lpstr>
      <vt:lpstr>R.Murdoch: 1931~</vt:lpstr>
      <vt:lpstr>R.Murdoch -2</vt:lpstr>
      <vt:lpstr>マードックのいま</vt:lpstr>
    </vt:vector>
  </TitlesOfParts>
  <Company>上智大学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　オセアニア研究</dc:title>
  <dc:creator>鈴木雄雅</dc:creator>
  <cp:lastModifiedBy>s-yuga  TOSHIBA-1</cp:lastModifiedBy>
  <cp:revision>137</cp:revision>
  <cp:lastPrinted>2014-12-12T01:14:41Z</cp:lastPrinted>
  <dcterms:created xsi:type="dcterms:W3CDTF">1999-04-15T19:20:24Z</dcterms:created>
  <dcterms:modified xsi:type="dcterms:W3CDTF">2018-01-11T15:06:00Z</dcterms:modified>
</cp:coreProperties>
</file>