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1"/>
  </p:notesMasterIdLst>
  <p:handoutMasterIdLst>
    <p:handoutMasterId r:id="rId22"/>
  </p:handoutMasterIdLst>
  <p:sldIdLst>
    <p:sldId id="318" r:id="rId2"/>
    <p:sldId id="261" r:id="rId3"/>
    <p:sldId id="315" r:id="rId4"/>
    <p:sldId id="341" r:id="rId5"/>
    <p:sldId id="262" r:id="rId6"/>
    <p:sldId id="337" r:id="rId7"/>
    <p:sldId id="316" r:id="rId8"/>
    <p:sldId id="347" r:id="rId9"/>
    <p:sldId id="263" r:id="rId10"/>
    <p:sldId id="317" r:id="rId11"/>
    <p:sldId id="354" r:id="rId12"/>
    <p:sldId id="355" r:id="rId13"/>
    <p:sldId id="356" r:id="rId14"/>
    <p:sldId id="357" r:id="rId15"/>
    <p:sldId id="358" r:id="rId16"/>
    <p:sldId id="359" r:id="rId17"/>
    <p:sldId id="360" r:id="rId18"/>
    <p:sldId id="361" r:id="rId19"/>
    <p:sldId id="362" r:id="rId20"/>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747" autoAdjust="0"/>
  </p:normalViewPr>
  <p:slideViewPr>
    <p:cSldViewPr>
      <p:cViewPr varScale="1">
        <p:scale>
          <a:sx n="60" d="100"/>
          <a:sy n="60"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118"/>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1" name="Rectangle 3"/>
          <p:cNvSpPr>
            <a:spLocks noGrp="1" noChangeArrowheads="1"/>
          </p:cNvSpPr>
          <p:nvPr>
            <p:ph type="dt" sz="quarter" idx="1"/>
          </p:nvPr>
        </p:nvSpPr>
        <p:spPr bwMode="auto">
          <a:xfrm>
            <a:off x="3901147"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119812" name="Rectangle 4"/>
          <p:cNvSpPr>
            <a:spLocks noGrp="1" noChangeArrowheads="1"/>
          </p:cNvSpPr>
          <p:nvPr>
            <p:ph type="ftr" sz="quarter" idx="2"/>
          </p:nvPr>
        </p:nvSpPr>
        <p:spPr bwMode="auto">
          <a:xfrm>
            <a:off x="0"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3" name="Rectangle 5"/>
          <p:cNvSpPr>
            <a:spLocks noGrp="1" noChangeArrowheads="1"/>
          </p:cNvSpPr>
          <p:nvPr>
            <p:ph type="sldNum" sz="quarter" idx="3"/>
          </p:nvPr>
        </p:nvSpPr>
        <p:spPr bwMode="auto">
          <a:xfrm>
            <a:off x="3901147"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032CD656-9622-47C5-84F9-C28C8EE6B65C}" type="slidenum">
              <a:rPr lang="en-US" altLang="ja-JP"/>
              <a:pPr>
                <a:defRPr/>
              </a:pPr>
              <a:t>‹#›</a:t>
            </a:fld>
            <a:endParaRPr lang="en-US" altLang="ja-JP"/>
          </a:p>
        </p:txBody>
      </p:sp>
    </p:spTree>
    <p:extLst>
      <p:ext uri="{BB962C8B-B14F-4D97-AF65-F5344CB8AC3E}">
        <p14:creationId xmlns:p14="http://schemas.microsoft.com/office/powerpoint/2010/main" val="244380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2756" y="0"/>
            <a:ext cx="2985407"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8959" y="4760284"/>
            <a:ext cx="5050247" cy="45088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966"/>
            <a:ext cx="2985408"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2756" y="9518966"/>
            <a:ext cx="2985407"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5406784E-180B-425C-959E-35B826C9BF3C}" type="slidenum">
              <a:rPr lang="en-US" altLang="ja-JP"/>
              <a:pPr>
                <a:defRPr/>
              </a:pPr>
              <a:t>‹#›</a:t>
            </a:fld>
            <a:endParaRPr lang="en-US" altLang="ja-JP"/>
          </a:p>
        </p:txBody>
      </p:sp>
    </p:spTree>
    <p:extLst>
      <p:ext uri="{BB962C8B-B14F-4D97-AF65-F5344CB8AC3E}">
        <p14:creationId xmlns:p14="http://schemas.microsoft.com/office/powerpoint/2010/main" val="8675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51048" indent="-288865" eaLnBrk="0" hangingPunct="0">
              <a:defRPr kumimoji="1">
                <a:solidFill>
                  <a:schemeClr val="tx1"/>
                </a:solidFill>
                <a:latin typeface="Arial" charset="0"/>
                <a:ea typeface="ＭＳ Ｐゴシック" pitchFamily="50" charset="-128"/>
              </a:defRPr>
            </a:lvl2pPr>
            <a:lvl3pPr marL="1155459" indent="-231092" eaLnBrk="0" hangingPunct="0">
              <a:defRPr kumimoji="1">
                <a:solidFill>
                  <a:schemeClr val="tx1"/>
                </a:solidFill>
                <a:latin typeface="Arial" charset="0"/>
                <a:ea typeface="ＭＳ Ｐゴシック" pitchFamily="50" charset="-128"/>
              </a:defRPr>
            </a:lvl3pPr>
            <a:lvl4pPr marL="1617642" indent="-231092" eaLnBrk="0" hangingPunct="0">
              <a:defRPr kumimoji="1">
                <a:solidFill>
                  <a:schemeClr val="tx1"/>
                </a:solidFill>
                <a:latin typeface="Arial" charset="0"/>
                <a:ea typeface="ＭＳ Ｐゴシック" pitchFamily="50" charset="-128"/>
              </a:defRPr>
            </a:lvl4pPr>
            <a:lvl5pPr marL="2079826" indent="-231092" eaLnBrk="0" hangingPunct="0">
              <a:defRPr kumimoji="1">
                <a:solidFill>
                  <a:schemeClr val="tx1"/>
                </a:solidFill>
                <a:latin typeface="Arial" charset="0"/>
                <a:ea typeface="ＭＳ Ｐゴシック" pitchFamily="50" charset="-128"/>
              </a:defRPr>
            </a:lvl5pPr>
            <a:lvl6pPr marL="2542009" indent="-231092" eaLnBrk="0" fontAlgn="base" hangingPunct="0">
              <a:spcBef>
                <a:spcPct val="0"/>
              </a:spcBef>
              <a:spcAft>
                <a:spcPct val="0"/>
              </a:spcAft>
              <a:defRPr kumimoji="1">
                <a:solidFill>
                  <a:schemeClr val="tx1"/>
                </a:solidFill>
                <a:latin typeface="Arial" charset="0"/>
                <a:ea typeface="ＭＳ Ｐゴシック" pitchFamily="50" charset="-128"/>
              </a:defRPr>
            </a:lvl6pPr>
            <a:lvl7pPr marL="3004193" indent="-231092" eaLnBrk="0" fontAlgn="base" hangingPunct="0">
              <a:spcBef>
                <a:spcPct val="0"/>
              </a:spcBef>
              <a:spcAft>
                <a:spcPct val="0"/>
              </a:spcAft>
              <a:defRPr kumimoji="1">
                <a:solidFill>
                  <a:schemeClr val="tx1"/>
                </a:solidFill>
                <a:latin typeface="Arial" charset="0"/>
                <a:ea typeface="ＭＳ Ｐゴシック" pitchFamily="50" charset="-128"/>
              </a:defRPr>
            </a:lvl7pPr>
            <a:lvl8pPr marL="3466376" indent="-231092" eaLnBrk="0" fontAlgn="base" hangingPunct="0">
              <a:spcBef>
                <a:spcPct val="0"/>
              </a:spcBef>
              <a:spcAft>
                <a:spcPct val="0"/>
              </a:spcAft>
              <a:defRPr kumimoji="1">
                <a:solidFill>
                  <a:schemeClr val="tx1"/>
                </a:solidFill>
                <a:latin typeface="Arial" charset="0"/>
                <a:ea typeface="ＭＳ Ｐゴシック" pitchFamily="50" charset="-128"/>
              </a:defRPr>
            </a:lvl8pPr>
            <a:lvl9pPr marL="3928560" indent="-231092"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56D8970-6C8B-4B80-9347-0A0BEDD7AE4B}" type="slidenum">
              <a:rPr lang="en-US" altLang="ja-JP" smtClean="0">
                <a:latin typeface="Times New Roman" pitchFamily="18" charset="0"/>
              </a:rPr>
              <a:pPr eaLnBrk="1" hangingPunct="1"/>
              <a:t>19</a:t>
            </a:fld>
            <a:endParaRPr lang="en-US" altLang="ja-JP"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51048" indent="-288865" eaLnBrk="0" hangingPunct="0">
              <a:defRPr kumimoji="1">
                <a:solidFill>
                  <a:schemeClr val="tx1"/>
                </a:solidFill>
                <a:latin typeface="Arial" charset="0"/>
                <a:ea typeface="ＭＳ Ｐゴシック" pitchFamily="50" charset="-128"/>
              </a:defRPr>
            </a:lvl2pPr>
            <a:lvl3pPr marL="1155459" indent="-231092" eaLnBrk="0" hangingPunct="0">
              <a:defRPr kumimoji="1">
                <a:solidFill>
                  <a:schemeClr val="tx1"/>
                </a:solidFill>
                <a:latin typeface="Arial" charset="0"/>
                <a:ea typeface="ＭＳ Ｐゴシック" pitchFamily="50" charset="-128"/>
              </a:defRPr>
            </a:lvl3pPr>
            <a:lvl4pPr marL="1617642" indent="-231092" eaLnBrk="0" hangingPunct="0">
              <a:defRPr kumimoji="1">
                <a:solidFill>
                  <a:schemeClr val="tx1"/>
                </a:solidFill>
                <a:latin typeface="Arial" charset="0"/>
                <a:ea typeface="ＭＳ Ｐゴシック" pitchFamily="50" charset="-128"/>
              </a:defRPr>
            </a:lvl4pPr>
            <a:lvl5pPr marL="2079826" indent="-231092" eaLnBrk="0" hangingPunct="0">
              <a:defRPr kumimoji="1">
                <a:solidFill>
                  <a:schemeClr val="tx1"/>
                </a:solidFill>
                <a:latin typeface="Arial" charset="0"/>
                <a:ea typeface="ＭＳ Ｐゴシック" pitchFamily="50" charset="-128"/>
              </a:defRPr>
            </a:lvl5pPr>
            <a:lvl6pPr marL="2542009" indent="-231092" eaLnBrk="0" fontAlgn="base" hangingPunct="0">
              <a:spcBef>
                <a:spcPct val="0"/>
              </a:spcBef>
              <a:spcAft>
                <a:spcPct val="0"/>
              </a:spcAft>
              <a:defRPr kumimoji="1">
                <a:solidFill>
                  <a:schemeClr val="tx1"/>
                </a:solidFill>
                <a:latin typeface="Arial" charset="0"/>
                <a:ea typeface="ＭＳ Ｐゴシック" pitchFamily="50" charset="-128"/>
              </a:defRPr>
            </a:lvl6pPr>
            <a:lvl7pPr marL="3004193" indent="-231092" eaLnBrk="0" fontAlgn="base" hangingPunct="0">
              <a:spcBef>
                <a:spcPct val="0"/>
              </a:spcBef>
              <a:spcAft>
                <a:spcPct val="0"/>
              </a:spcAft>
              <a:defRPr kumimoji="1">
                <a:solidFill>
                  <a:schemeClr val="tx1"/>
                </a:solidFill>
                <a:latin typeface="Arial" charset="0"/>
                <a:ea typeface="ＭＳ Ｐゴシック" pitchFamily="50" charset="-128"/>
              </a:defRPr>
            </a:lvl7pPr>
            <a:lvl8pPr marL="3466376" indent="-231092" eaLnBrk="0" fontAlgn="base" hangingPunct="0">
              <a:spcBef>
                <a:spcPct val="0"/>
              </a:spcBef>
              <a:spcAft>
                <a:spcPct val="0"/>
              </a:spcAft>
              <a:defRPr kumimoji="1">
                <a:solidFill>
                  <a:schemeClr val="tx1"/>
                </a:solidFill>
                <a:latin typeface="Arial" charset="0"/>
                <a:ea typeface="ＭＳ Ｐゴシック" pitchFamily="50" charset="-128"/>
              </a:defRPr>
            </a:lvl8pPr>
            <a:lvl9pPr marL="3928560" indent="-231092"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D35EA19-5E23-47AC-BDB5-BBAD59285819}" type="slidenum">
              <a:rPr lang="en-US" altLang="ja-JP" smtClean="0">
                <a:latin typeface="Times New Roman" pitchFamily="18" charset="0"/>
              </a:rPr>
              <a:pPr eaLnBrk="1" hangingPunct="1"/>
              <a:t>5</a:t>
            </a:fld>
            <a:endParaRPr lang="en-US" altLang="ja-JP"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pPr>
              <a:defRPr/>
            </a:pPr>
            <a:endParaRPr lang="en-US" altLang="ja-JP"/>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pPr>
              <a:defRPr/>
            </a:pPr>
            <a:r>
              <a:rPr lang="ja-JP" altLang="en-US" smtClean="0"/>
              <a:t>外国ジャーナリズム</a:t>
            </a:r>
            <a:r>
              <a:rPr lang="en-US" altLang="ja-JP" smtClean="0"/>
              <a:t>Ia(2017)</a:t>
            </a:r>
            <a:endParaRPr lang="en-US" altLang="ja-JP"/>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pPr>
              <a:defRPr/>
            </a:pPr>
            <a:fld id="{AB7A1C63-6D71-49F4-B018-0A6F3F3D110D}" type="slidenum">
              <a:rPr lang="en-US" altLang="ja-JP" smtClean="0"/>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pPr>
              <a:defRPr/>
            </a:pPr>
            <a:endParaRPr lang="en-US" altLang="ja-JP"/>
          </a:p>
        </p:txBody>
      </p:sp>
      <p:sp>
        <p:nvSpPr>
          <p:cNvPr id="5" name="フッター プレースホルダー 4"/>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6" name="スライド番号プレースホルダー 5"/>
          <p:cNvSpPr>
            <a:spLocks noGrp="1"/>
          </p:cNvSpPr>
          <p:nvPr>
            <p:ph type="sldNum" sz="quarter" idx="12"/>
          </p:nvPr>
        </p:nvSpPr>
        <p:spPr/>
        <p:txBody>
          <a:bodyPr/>
          <a:lstStyle>
            <a:extLst/>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pPr>
              <a:defRPr/>
            </a:pPr>
            <a:endParaRPr lang="en-US" altLang="ja-JP"/>
          </a:p>
        </p:txBody>
      </p:sp>
      <p:sp>
        <p:nvSpPr>
          <p:cNvPr id="5" name="フッター プレースホルダー 4"/>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6" name="スライド番号プレースホルダー 5"/>
          <p:cNvSpPr>
            <a:spLocks noGrp="1"/>
          </p:cNvSpPr>
          <p:nvPr>
            <p:ph type="sldNum" sz="quarter" idx="12"/>
          </p:nvPr>
        </p:nvSpPr>
        <p:spPr/>
        <p:txBody>
          <a:bodyPr/>
          <a:lstStyle>
            <a:extLst/>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マスター タイトルの書式設定</a:t>
            </a:r>
            <a:endParaRPr lang="ja-JP" altLang="en-US"/>
          </a:p>
        </p:txBody>
      </p:sp>
      <p:sp>
        <p:nvSpPr>
          <p:cNvPr id="3" name="テキスト プレースホルダ 2"/>
          <p:cNvSpPr>
            <a:spLocks noGrp="1"/>
          </p:cNvSpPr>
          <p:nvPr>
            <p:ph type="body" sz="half" idx="1"/>
          </p:nvPr>
        </p:nvSpPr>
        <p:spPr>
          <a:xfrm>
            <a:off x="6096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外国ジャーナリズム</a:t>
            </a:r>
            <a:r>
              <a:rPr lang="en-US" altLang="ja-JP" smtClean="0"/>
              <a:t>Ia(2017)</a:t>
            </a: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00A9787D-BB38-43E0-98B5-A631399FBCE6}" type="slidenum">
              <a:rPr lang="en-US" altLang="ja-JP"/>
              <a:pPr>
                <a:defRPr/>
              </a:pPr>
              <a:t>‹#›</a:t>
            </a:fld>
            <a:endParaRPr lang="en-US" altLang="ja-JP"/>
          </a:p>
        </p:txBody>
      </p:sp>
    </p:spTree>
    <p:extLst>
      <p:ext uri="{BB962C8B-B14F-4D97-AF65-F5344CB8AC3E}">
        <p14:creationId xmlns:p14="http://schemas.microsoft.com/office/powerpoint/2010/main" val="356902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pPr>
              <a:defRPr/>
            </a:pPr>
            <a:endParaRPr lang="en-US" altLang="ja-JP"/>
          </a:p>
        </p:txBody>
      </p:sp>
      <p:sp>
        <p:nvSpPr>
          <p:cNvPr id="5" name="フッター プレースホルダー 4"/>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6" name="スライド番号プレースホルダー 5"/>
          <p:cNvSpPr>
            <a:spLocks noGrp="1"/>
          </p:cNvSpPr>
          <p:nvPr>
            <p:ph type="sldNum" sz="quarter" idx="12"/>
          </p:nvPr>
        </p:nvSpPr>
        <p:spPr/>
        <p:txBody>
          <a:bodyPr/>
          <a:lstStyle>
            <a:extLst/>
          </a:lstStyle>
          <a:p>
            <a:pPr>
              <a:defRPr/>
            </a:pPr>
            <a:fld id="{C525C972-D123-47AF-BE88-08C2CD3511F0}" type="slidenum">
              <a:rPr lang="en-US" altLang="ja-JP" smtClean="0"/>
              <a:pPr>
                <a:defRPr/>
              </a:pPr>
              <a:t>‹#›</a:t>
            </a:fld>
            <a:endParaRPr lang="en-US" altLang="ja-JP"/>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pPr>
              <a:defRPr/>
            </a:pPr>
            <a:endParaRPr lang="en-US" altLang="ja-JP"/>
          </a:p>
        </p:txBody>
      </p:sp>
      <p:sp>
        <p:nvSpPr>
          <p:cNvPr id="5" name="フッター プレースホルダー 4"/>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6" name="スライド番号プレースホルダー 5"/>
          <p:cNvSpPr>
            <a:spLocks noGrp="1"/>
          </p:cNvSpPr>
          <p:nvPr>
            <p:ph type="sldNum" sz="quarter" idx="12"/>
          </p:nvPr>
        </p:nvSpPr>
        <p:spPr/>
        <p:txBody>
          <a:bodyPr/>
          <a:lstStyle>
            <a:extLst/>
          </a:lstStyle>
          <a:p>
            <a:pPr>
              <a:defRPr/>
            </a:pPr>
            <a:fld id="{061A7669-0E87-498A-BA50-7FB9200DF55F}" type="slidenum">
              <a:rPr lang="en-US" altLang="ja-JP" smtClean="0"/>
              <a:pPr>
                <a:defRPr/>
              </a:pPr>
              <a:t>‹#›</a:t>
            </a:fld>
            <a:endParaRPr lang="en-US" altLang="ja-JP"/>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pPr>
              <a:defRPr/>
            </a:pPr>
            <a:endParaRPr lang="en-US" altLang="ja-JP"/>
          </a:p>
        </p:txBody>
      </p:sp>
      <p:sp>
        <p:nvSpPr>
          <p:cNvPr id="6" name="フッター プレースホルダー 5"/>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7" name="スライド番号プレースホルダー 6"/>
          <p:cNvSpPr>
            <a:spLocks noGrp="1"/>
          </p:cNvSpPr>
          <p:nvPr>
            <p:ph type="sldNum" sz="quarter" idx="12"/>
          </p:nvPr>
        </p:nvSpPr>
        <p:spPr/>
        <p:txBody>
          <a:bodyPr/>
          <a:lstStyle>
            <a:extLst/>
          </a:lstStyle>
          <a:p>
            <a:pPr>
              <a:defRPr/>
            </a:pPr>
            <a:fld id="{1403E48F-BFBB-46E8-BBAB-98AAF5BC1629}" type="slidenum">
              <a:rPr lang="en-US" altLang="ja-JP" smtClean="0"/>
              <a:pPr>
                <a:defRPr/>
              </a:pPr>
              <a:t>‹#›</a:t>
            </a:fld>
            <a:endParaRPr lang="en-US" altLang="ja-JP"/>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pPr>
              <a:defRPr/>
            </a:pPr>
            <a:endParaRPr lang="en-US" altLang="ja-JP"/>
          </a:p>
        </p:txBody>
      </p:sp>
      <p:sp>
        <p:nvSpPr>
          <p:cNvPr id="8" name="フッター プレースホルダー 7"/>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9" name="スライド番号プレースホルダー 8"/>
          <p:cNvSpPr>
            <a:spLocks noGrp="1"/>
          </p:cNvSpPr>
          <p:nvPr>
            <p:ph type="sldNum" sz="quarter" idx="12"/>
          </p:nvPr>
        </p:nvSpPr>
        <p:spPr/>
        <p:txBody>
          <a:bodyPr/>
          <a:lstStyle>
            <a:extLst/>
          </a:lstStyle>
          <a:p>
            <a:pPr>
              <a:defRPr/>
            </a:pPr>
            <a:fld id="{A030CD97-226B-4301-8DFC-5BE332CD3542}" type="slidenum">
              <a:rPr lang="en-US" altLang="ja-JP" smtClean="0"/>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pPr>
              <a:defRPr/>
            </a:pPr>
            <a:endParaRPr lang="en-US" altLang="ja-JP"/>
          </a:p>
        </p:txBody>
      </p:sp>
      <p:sp>
        <p:nvSpPr>
          <p:cNvPr id="4" name="フッター プレースホルダー 3"/>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5" name="スライド番号プレースホルダー 4"/>
          <p:cNvSpPr>
            <a:spLocks noGrp="1"/>
          </p:cNvSpPr>
          <p:nvPr>
            <p:ph type="sldNum" sz="quarter" idx="12"/>
          </p:nvPr>
        </p:nvSpPr>
        <p:spPr/>
        <p:txBody>
          <a:bodyPr/>
          <a:lstStyle>
            <a:extLst/>
          </a:lstStyle>
          <a:p>
            <a:pPr>
              <a:defRPr/>
            </a:pPr>
            <a:fld id="{E0E8671A-70E7-4B56-BCF0-D01A62D29D8A}" type="slidenum">
              <a:rPr lang="en-US" altLang="ja-JP" smtClean="0"/>
              <a:pPr>
                <a:defRPr/>
              </a:pPr>
              <a:t>‹#›</a:t>
            </a:fld>
            <a:endParaRPr lang="en-US" altLang="ja-JP"/>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pPr>
              <a:defRPr/>
            </a:pPr>
            <a:endParaRPr lang="en-US" altLang="ja-JP"/>
          </a:p>
        </p:txBody>
      </p:sp>
      <p:sp>
        <p:nvSpPr>
          <p:cNvPr id="3" name="フッター プレースホルダー 2"/>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4" name="スライド番号プレースホルダー 3"/>
          <p:cNvSpPr>
            <a:spLocks noGrp="1"/>
          </p:cNvSpPr>
          <p:nvPr>
            <p:ph type="sldNum" sz="quarter" idx="12"/>
          </p:nvPr>
        </p:nvSpPr>
        <p:spPr/>
        <p:txBody>
          <a:bodyPr/>
          <a:lstStyle>
            <a:extLst/>
          </a:lstStyle>
          <a:p>
            <a:pPr>
              <a:defRPr/>
            </a:pPr>
            <a:fld id="{AEB74699-A945-48A0-A808-4CC835C8F49A}"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pPr>
              <a:defRPr/>
            </a:pPr>
            <a:endParaRPr lang="en-US" altLang="ja-JP"/>
          </a:p>
        </p:txBody>
      </p:sp>
      <p:sp>
        <p:nvSpPr>
          <p:cNvPr id="6" name="フッター プレースホルダー 5"/>
          <p:cNvSpPr>
            <a:spLocks noGrp="1"/>
          </p:cNvSpPr>
          <p:nvPr>
            <p:ph type="ftr" sz="quarter" idx="11"/>
          </p:nvPr>
        </p:nvSpPr>
        <p:spPr/>
        <p:txBody>
          <a:bodyPr/>
          <a:lstStyle>
            <a:extLst/>
          </a:lstStyle>
          <a:p>
            <a:pPr>
              <a:defRPr/>
            </a:pPr>
            <a:r>
              <a:rPr lang="ja-JP" altLang="en-US" smtClean="0"/>
              <a:t>外国ジャーナリズム</a:t>
            </a:r>
            <a:r>
              <a:rPr lang="en-US" altLang="ja-JP" smtClean="0"/>
              <a:t>Ia(2017)</a:t>
            </a:r>
            <a:endParaRPr lang="en-US" altLang="ja-JP"/>
          </a:p>
        </p:txBody>
      </p:sp>
      <p:sp>
        <p:nvSpPr>
          <p:cNvPr id="7" name="スライド番号プレースホルダー 6"/>
          <p:cNvSpPr>
            <a:spLocks noGrp="1"/>
          </p:cNvSpPr>
          <p:nvPr>
            <p:ph type="sldNum" sz="quarter" idx="12"/>
          </p:nvPr>
        </p:nvSpPr>
        <p:spPr/>
        <p:txBody>
          <a:bodyPr/>
          <a:lstStyle>
            <a:extLst/>
          </a:lstStyle>
          <a:p>
            <a:pPr>
              <a:defRPr/>
            </a:pPr>
            <a:fld id="{9575DFC3-9B56-4A47-9CCE-6F49A8721B13}" type="slidenum">
              <a:rPr lang="en-US" altLang="ja-JP" smtClean="0"/>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pPr>
              <a:defRPr/>
            </a:pPr>
            <a:endParaRPr lang="en-US" altLang="ja-JP"/>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ja-JP" altLang="en-US" smtClean="0"/>
              <a:t>外国ジャーナリズム</a:t>
            </a:r>
            <a:r>
              <a:rPr lang="en-US" altLang="ja-JP" smtClean="0"/>
              <a:t>Ia(2017)</a:t>
            </a:r>
            <a:endParaRPr lang="en-US" altLang="ja-JP"/>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pPr>
              <a:defRPr/>
            </a:pPr>
            <a:fld id="{319320C1-5832-4044-A74F-FE5319F7AB59}" type="slidenum">
              <a:rPr lang="en-US" altLang="ja-JP" smtClean="0"/>
              <a:pPr>
                <a:defRPr/>
              </a:pPr>
              <a:t>‹#›</a:t>
            </a:fld>
            <a:endParaRPr lang="en-US" altLang="ja-JP"/>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ja-JP"/>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ja-JP" altLang="en-US" smtClean="0"/>
              <a:t>外国ジャーナリズム</a:t>
            </a:r>
            <a:r>
              <a:rPr lang="en-US" altLang="ja-JP" smtClean="0"/>
              <a:t>Ia(2017)</a:t>
            </a:r>
            <a:endParaRPr lang="en-US" altLang="ja-JP"/>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575DFC3-9B56-4A47-9CCE-6F49A8721B13}"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Lst>
  <p:hf hd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tlas.cdx.jp/nations/oceania/oceania.htm" TargetMode="External"/><Relationship Id="rId2" Type="http://schemas.openxmlformats.org/officeDocument/2006/relationships/hyperlink" Target="http://atlas.cdx.jp/nations/asia/asia.htm" TargetMode="External"/><Relationship Id="rId1" Type="http://schemas.openxmlformats.org/officeDocument/2006/relationships/slideLayout" Target="../slideLayouts/slideLayout2.xml"/><Relationship Id="rId4" Type="http://schemas.openxmlformats.org/officeDocument/2006/relationships/hyperlink" Target="https://www.benricho.org/jigsaw_worldmap/asi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ressnet.or.jp/" TargetMode="External"/><Relationship Id="rId7" Type="http://schemas.openxmlformats.org/officeDocument/2006/relationships/hyperlink" Target="http://pweb.cc.sophia.ac.jp/s-yuga/gakubu/JHref.ht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www.soumu.go.jp/johotsusintokei/whitepaper" TargetMode="External"/><Relationship Id="rId5" Type="http://schemas.openxmlformats.org/officeDocument/2006/relationships/hyperlink" Target="http://www.nab.or.jp/" TargetMode="External"/><Relationship Id="rId4" Type="http://schemas.openxmlformats.org/officeDocument/2006/relationships/hyperlink" Target="http://www.nhk.or.j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hyperlink" Target="http://pweb.cc.sophia.ac.jp/s-yuga/profile.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oullib.otemon.ac.jp/aus/aus_db_top.html" TargetMode="External"/><Relationship Id="rId3" Type="http://schemas.openxmlformats.org/officeDocument/2006/relationships/hyperlink" Target="http://pweb.sophia.ac.jp/s-yuga/gakubu/2017FJ1a.html" TargetMode="External"/><Relationship Id="rId7" Type="http://schemas.openxmlformats.org/officeDocument/2006/relationships/hyperlink" Target="http://www.oullib.otemon.ac.jp/aus/reference_site/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pweb.cc.sophia.ac.jp/s-yuga/australiamedialink.html" TargetMode="External"/><Relationship Id="rId5" Type="http://schemas.openxmlformats.org/officeDocument/2006/relationships/hyperlink" Target="http://pweb.sophia.ac.jp/s-yuga/gakubu/Oceanialec17.htm" TargetMode="External"/><Relationship Id="rId10" Type="http://schemas.openxmlformats.org/officeDocument/2006/relationships/hyperlink" Target="http://australia.or.jp/ajf/" TargetMode="External"/><Relationship Id="rId4" Type="http://schemas.openxmlformats.org/officeDocument/2006/relationships/hyperlink" Target="../../2012_HP/FJ1a_2012/FJ1a_lec12.htm" TargetMode="External"/><Relationship Id="rId9" Type="http://schemas.openxmlformats.org/officeDocument/2006/relationships/hyperlink" Target="http://pweb.cc.sophia.ac.jp/s-yuga/australia/index.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web.cc.sophia.ac.jp/s-yuga/file/materials07.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fujiwara-shoten.co.jp/shop/index.php?main_page=product_info&amp;products_id=1294" TargetMode="External"/><Relationship Id="rId4" Type="http://schemas.openxmlformats.org/officeDocument/2006/relationships/hyperlink" Target="https://www.iwanami.co.jp/book/b263287.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australianstudies.jp/"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sophia.ac.jp/jpn/studentlife/risyu/syllabus" TargetMode="Externa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95536" y="980728"/>
            <a:ext cx="8134920" cy="2167880"/>
          </a:xfrm>
        </p:spPr>
        <p:txBody>
          <a:bodyPr>
            <a:normAutofit/>
          </a:bodyPr>
          <a:lstStyle/>
          <a:p>
            <a:pPr eaLnBrk="1" hangingPunct="1"/>
            <a:r>
              <a:rPr lang="ja-JP" altLang="en-US" dirty="0"/>
              <a:t>外国</a:t>
            </a:r>
            <a:r>
              <a:rPr lang="ja-JP" altLang="en-US" dirty="0" smtClean="0"/>
              <a:t>ジャーナリズム</a:t>
            </a:r>
            <a:r>
              <a:rPr lang="en-US" altLang="ja-JP" dirty="0" smtClean="0"/>
              <a:t>Ⅰa:2017</a:t>
            </a:r>
            <a:br>
              <a:rPr lang="en-US" altLang="ja-JP" dirty="0" smtClean="0"/>
            </a:br>
            <a:r>
              <a:rPr lang="ja-JP" altLang="en-US" sz="3200" dirty="0" smtClean="0"/>
              <a:t>アジア・オセアニアのマス・メディア</a:t>
            </a:r>
            <a:r>
              <a:rPr lang="en-US" altLang="ja-JP" sz="3200" dirty="0" smtClean="0"/>
              <a:t/>
            </a:r>
            <a:br>
              <a:rPr lang="en-US" altLang="ja-JP" sz="3200" dirty="0" smtClean="0"/>
            </a:br>
            <a:r>
              <a:rPr lang="en-US" altLang="ja-JP" sz="3200" dirty="0" smtClean="0"/>
              <a:t>/</a:t>
            </a:r>
            <a:r>
              <a:rPr lang="ja-JP" altLang="en-US" sz="3200" dirty="0" smtClean="0"/>
              <a:t>ジャーナリズム</a:t>
            </a:r>
            <a:r>
              <a:rPr lang="ja-JP" altLang="en-US" dirty="0" smtClean="0"/>
              <a:t>　</a:t>
            </a:r>
            <a:endParaRPr lang="ja-JP" altLang="en-US" sz="3600" dirty="0" smtClean="0"/>
          </a:p>
        </p:txBody>
      </p:sp>
      <p:sp>
        <p:nvSpPr>
          <p:cNvPr id="3077" name="Rectangle 3"/>
          <p:cNvSpPr>
            <a:spLocks noGrp="1" noChangeArrowheads="1"/>
          </p:cNvSpPr>
          <p:nvPr>
            <p:ph type="subTitle" idx="1"/>
          </p:nvPr>
        </p:nvSpPr>
        <p:spPr/>
        <p:txBody>
          <a:bodyPr>
            <a:normAutofit lnSpcReduction="10000"/>
          </a:bodyPr>
          <a:lstStyle/>
          <a:p>
            <a:pPr eaLnBrk="1" hangingPunct="1">
              <a:lnSpc>
                <a:spcPct val="90000"/>
              </a:lnSpc>
            </a:pPr>
            <a:r>
              <a:rPr lang="ja-JP" altLang="en-US" dirty="0" smtClean="0"/>
              <a:t>　　　新聞学科　学科科目 </a:t>
            </a:r>
          </a:p>
          <a:p>
            <a:pPr eaLnBrk="1" hangingPunct="1">
              <a:lnSpc>
                <a:spcPct val="90000"/>
              </a:lnSpc>
            </a:pPr>
            <a:r>
              <a:rPr lang="ja-JP" altLang="en-US" dirty="0" smtClean="0"/>
              <a:t>　　　秋期　</a:t>
            </a:r>
            <a:r>
              <a:rPr lang="en-US" altLang="ja-JP" dirty="0" smtClean="0"/>
              <a:t>2</a:t>
            </a:r>
            <a:r>
              <a:rPr lang="ja-JP" altLang="en-US" dirty="0" smtClean="0"/>
              <a:t>単位</a:t>
            </a:r>
          </a:p>
          <a:p>
            <a:pPr eaLnBrk="1" hangingPunct="1">
              <a:lnSpc>
                <a:spcPct val="90000"/>
              </a:lnSpc>
            </a:pPr>
            <a:r>
              <a:rPr lang="ja-JP" altLang="en-US" dirty="0" smtClean="0"/>
              <a:t>第</a:t>
            </a:r>
            <a:r>
              <a:rPr lang="en-US" altLang="ja-JP" dirty="0" smtClean="0"/>
              <a:t>1</a:t>
            </a:r>
            <a:r>
              <a:rPr lang="ja-JP" altLang="en-US" dirty="0" smtClean="0"/>
              <a:t>回　オリエンテーション</a:t>
            </a:r>
          </a:p>
        </p:txBody>
      </p:sp>
      <p:sp>
        <p:nvSpPr>
          <p:cNvPr id="3074"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3075"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5B48274-EDA0-4072-B306-3FDBB03A77C2}" type="slidenum">
              <a:rPr kumimoji="0" lang="en-US" altLang="ja-JP" smtClean="0">
                <a:latin typeface="Arial Black" pitchFamily="34" charset="0"/>
              </a:rPr>
              <a:pPr eaLnBrk="1" hangingPunct="1"/>
              <a:t>1</a:t>
            </a:fld>
            <a:endParaRPr kumimoji="0" lang="en-US" altLang="ja-JP" smtClean="0">
              <a:latin typeface="Arial Black"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idx="1"/>
          </p:nvPr>
        </p:nvSpPr>
        <p:spPr/>
        <p:txBody>
          <a:bodyPr/>
          <a:lstStyle/>
          <a:p>
            <a:pPr eaLnBrk="1" hangingPunct="1"/>
            <a:r>
              <a:rPr lang="ja-JP" altLang="en-US" smtClean="0"/>
              <a:t>評価についてのクレームは、大学学事センターをとおして期間内に申し出をした場合、受理され、回答する。その際、申告事由を具体的に述べること。</a:t>
            </a:r>
          </a:p>
          <a:p>
            <a:pPr eaLnBrk="1" hangingPunct="1"/>
            <a:r>
              <a:rPr lang="ja-JP" altLang="en-US" smtClean="0"/>
              <a:t>授業評価 </a:t>
            </a:r>
          </a:p>
          <a:p>
            <a:pPr eaLnBrk="1" hangingPunct="1">
              <a:buFont typeface="Wingdings" pitchFamily="2" charset="2"/>
              <a:buNone/>
            </a:pPr>
            <a:r>
              <a:rPr lang="ja-JP" altLang="en-US" smtClean="0"/>
              <a:t>　</a:t>
            </a:r>
          </a:p>
        </p:txBody>
      </p:sp>
      <p:sp>
        <p:nvSpPr>
          <p:cNvPr id="921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921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4E08213-FDA9-4C2C-B6A6-188E6EF7E057}" type="slidenum">
              <a:rPr kumimoji="0" lang="en-US" altLang="ja-JP" smtClean="0">
                <a:latin typeface="Arial Black" pitchFamily="34" charset="0"/>
              </a:rPr>
              <a:pPr eaLnBrk="1" hangingPunct="1"/>
              <a:t>10</a:t>
            </a:fld>
            <a:endParaRPr kumimoji="0" lang="en-US" altLang="ja-JP" smtClean="0">
              <a:latin typeface="Arial Black" pitchFamily="34" charset="0"/>
            </a:endParaRPr>
          </a:p>
        </p:txBody>
      </p:sp>
      <p:sp>
        <p:nvSpPr>
          <p:cNvPr id="9220" name="Rectangle 2"/>
          <p:cNvSpPr>
            <a:spLocks noGrp="1" noChangeArrowheads="1"/>
          </p:cNvSpPr>
          <p:nvPr>
            <p:ph type="title"/>
          </p:nvPr>
        </p:nvSpPr>
        <p:spPr/>
        <p:txBody>
          <a:bodyPr/>
          <a:lstStyle/>
          <a:p>
            <a:pPr eaLnBrk="1" hangingPunct="1"/>
            <a:r>
              <a:rPr lang="ja-JP" altLang="en-US" smtClean="0"/>
              <a:t>評価についてのクレーム</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hlinkClick r:id="rId2"/>
              </a:rPr>
              <a:t>アジア</a:t>
            </a:r>
            <a:endParaRPr lang="en-US" altLang="ja-JP" dirty="0" smtClean="0"/>
          </a:p>
          <a:p>
            <a:r>
              <a:rPr kumimoji="1" lang="ja-JP" altLang="en-US" dirty="0">
                <a:hlinkClick r:id="rId3"/>
              </a:rPr>
              <a:t>オセアニア</a:t>
            </a:r>
            <a:endParaRPr kumimoji="1" lang="ja-JP" altLang="en-US" dirty="0"/>
          </a:p>
        </p:txBody>
      </p:sp>
      <p:sp>
        <p:nvSpPr>
          <p:cNvPr id="3" name="フッター プレースホルダー 2"/>
          <p:cNvSpPr>
            <a:spLocks noGrp="1"/>
          </p:cNvSpPr>
          <p:nvPr>
            <p:ph type="ftr" sz="quarter" idx="11"/>
          </p:nvPr>
        </p:nvSpPr>
        <p:spPr/>
        <p:txBody>
          <a:bodyPr/>
          <a:lstStyle/>
          <a:p>
            <a:pPr>
              <a:defRPr/>
            </a:pPr>
            <a:r>
              <a:rPr lang="ja-JP" altLang="en-US" smtClean="0"/>
              <a:t>外国ジャーナリズム</a:t>
            </a:r>
            <a:r>
              <a:rPr lang="en-US" altLang="ja-JP" smtClean="0"/>
              <a:t>Ia(2017)</a:t>
            </a:r>
            <a:endParaRPr lang="en-US" altLang="ja-JP"/>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11</a:t>
            </a:fld>
            <a:endParaRPr lang="en-US" altLang="ja-JP"/>
          </a:p>
        </p:txBody>
      </p:sp>
      <p:sp>
        <p:nvSpPr>
          <p:cNvPr id="5" name="タイトル 4"/>
          <p:cNvSpPr>
            <a:spLocks noGrp="1"/>
          </p:cNvSpPr>
          <p:nvPr>
            <p:ph type="title"/>
          </p:nvPr>
        </p:nvSpPr>
        <p:spPr/>
        <p:txBody>
          <a:bodyPr/>
          <a:lstStyle/>
          <a:p>
            <a:r>
              <a:rPr kumimoji="1" lang="ja-JP" altLang="en-US" dirty="0" smtClean="0">
                <a:hlinkClick r:id="rId4"/>
              </a:rPr>
              <a:t>アジアの地図</a:t>
            </a:r>
            <a:endParaRPr kumimoji="1" lang="ja-JP" altLang="en-US" dirty="0"/>
          </a:p>
        </p:txBody>
      </p:sp>
    </p:spTree>
    <p:extLst>
      <p:ext uri="{BB962C8B-B14F-4D97-AF65-F5344CB8AC3E}">
        <p14:creationId xmlns:p14="http://schemas.microsoft.com/office/powerpoint/2010/main" val="2770870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ctrTitle"/>
          </p:nvPr>
        </p:nvSpPr>
        <p:spPr/>
        <p:txBody>
          <a:bodyPr/>
          <a:lstStyle/>
          <a:p>
            <a:pPr eaLnBrk="1" hangingPunct="1"/>
            <a:r>
              <a:rPr lang="ja-JP" altLang="en-US" smtClean="0"/>
              <a:t>マス・メディアに関するデータ</a:t>
            </a:r>
          </a:p>
        </p:txBody>
      </p:sp>
      <p:sp>
        <p:nvSpPr>
          <p:cNvPr id="14341" name="Rectangle 3"/>
          <p:cNvSpPr>
            <a:spLocks noGrp="1" noChangeArrowheads="1"/>
          </p:cNvSpPr>
          <p:nvPr>
            <p:ph type="subTitle" idx="1"/>
          </p:nvPr>
        </p:nvSpPr>
        <p:spPr/>
        <p:txBody>
          <a:bodyPr/>
          <a:lstStyle/>
          <a:p>
            <a:pPr eaLnBrk="1" hangingPunct="1"/>
            <a:endParaRPr lang="ja-JP" altLang="ja-JP" smtClean="0"/>
          </a:p>
        </p:txBody>
      </p:sp>
      <p:sp>
        <p:nvSpPr>
          <p:cNvPr id="14338"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4339"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B2B3FAB-71C1-4633-815A-0B0DBBCF2579}" type="slidenum">
              <a:rPr kumimoji="0" lang="en-US" altLang="ja-JP" smtClean="0">
                <a:latin typeface="Arial Black" pitchFamily="34" charset="0"/>
              </a:rPr>
              <a:pPr eaLnBrk="1" hangingPunct="1"/>
              <a:t>12</a:t>
            </a:fld>
            <a:endParaRPr kumimoji="0" lang="en-US" altLang="ja-JP" smtClean="0">
              <a:latin typeface="Arial Black" pitchFamily="34" charset="0"/>
            </a:endParaRPr>
          </a:p>
        </p:txBody>
      </p:sp>
    </p:spTree>
    <p:extLst>
      <p:ext uri="{BB962C8B-B14F-4D97-AF65-F5344CB8AC3E}">
        <p14:creationId xmlns:p14="http://schemas.microsoft.com/office/powerpoint/2010/main" val="768373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
          <p:cNvSpPr>
            <a:spLocks noGrp="1" noChangeArrowheads="1"/>
          </p:cNvSpPr>
          <p:nvPr>
            <p:ph idx="1"/>
          </p:nvPr>
        </p:nvSpPr>
        <p:spPr/>
        <p:txBody>
          <a:bodyPr/>
          <a:lstStyle/>
          <a:p>
            <a:pPr eaLnBrk="1" hangingPunct="1">
              <a:lnSpc>
                <a:spcPct val="90000"/>
              </a:lnSpc>
            </a:pPr>
            <a:r>
              <a:rPr lang="ja-JP" altLang="en-US" sz="2800" smtClean="0"/>
              <a:t>面積／人口／首都／主要都市／住民／言語／宗教／文盲率</a:t>
            </a:r>
          </a:p>
          <a:p>
            <a:pPr eaLnBrk="1" hangingPunct="1">
              <a:lnSpc>
                <a:spcPct val="90000"/>
              </a:lnSpc>
            </a:pPr>
            <a:r>
              <a:rPr lang="ja-JP" altLang="en-US" sz="2800" smtClean="0"/>
              <a:t>政体／憲法／元首／議会／主要政党</a:t>
            </a:r>
            <a:br>
              <a:rPr lang="ja-JP" altLang="en-US" sz="2800" smtClean="0"/>
            </a:br>
            <a:r>
              <a:rPr lang="ja-JP" altLang="en-US" sz="2800" smtClean="0"/>
              <a:t>国民総生産（同１人当たり）／国内総生産／通貨単位（為替レート）</a:t>
            </a:r>
          </a:p>
          <a:p>
            <a:pPr eaLnBrk="1" hangingPunct="1">
              <a:lnSpc>
                <a:spcPct val="90000"/>
              </a:lnSpc>
            </a:pPr>
            <a:r>
              <a:rPr lang="ja-JP" altLang="en-US" sz="2800" smtClean="0"/>
              <a:t>資源／主要工業製品／主要農産物／失業率　                                                                参考：</a:t>
            </a:r>
            <a:r>
              <a:rPr lang="en-US" altLang="ja-JP" sz="2800" smtClean="0"/>
              <a:t>『</a:t>
            </a:r>
            <a:r>
              <a:rPr lang="ja-JP" altLang="en-US" sz="2800" smtClean="0"/>
              <a:t>世界年鑑</a:t>
            </a:r>
            <a:r>
              <a:rPr lang="en-US" altLang="ja-JP" sz="2800" smtClean="0"/>
              <a:t>』</a:t>
            </a:r>
            <a:r>
              <a:rPr lang="ja-JP" altLang="en-US" sz="2800" smtClean="0"/>
              <a:t>（共同）</a:t>
            </a:r>
          </a:p>
        </p:txBody>
      </p:sp>
      <p:sp>
        <p:nvSpPr>
          <p:cNvPr id="1536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536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D44A420-13EB-46E1-B5C7-D5B8DE695427}" type="slidenum">
              <a:rPr kumimoji="0" lang="en-US" altLang="ja-JP" smtClean="0">
                <a:latin typeface="Arial Black" pitchFamily="34" charset="0"/>
              </a:rPr>
              <a:pPr eaLnBrk="1" hangingPunct="1"/>
              <a:t>13</a:t>
            </a:fld>
            <a:endParaRPr kumimoji="0" lang="en-US" altLang="ja-JP" smtClean="0">
              <a:latin typeface="Arial Black" pitchFamily="34" charset="0"/>
            </a:endParaRPr>
          </a:p>
        </p:txBody>
      </p:sp>
      <p:sp>
        <p:nvSpPr>
          <p:cNvPr id="15364" name="Rectangle 2"/>
          <p:cNvSpPr>
            <a:spLocks noGrp="1" noChangeArrowheads="1"/>
          </p:cNvSpPr>
          <p:nvPr>
            <p:ph type="title"/>
          </p:nvPr>
        </p:nvSpPr>
        <p:spPr/>
        <p:txBody>
          <a:bodyPr/>
          <a:lstStyle/>
          <a:p>
            <a:pPr eaLnBrk="1" hangingPunct="1"/>
            <a:r>
              <a:rPr lang="en-US" altLang="ja-JP" smtClean="0"/>
              <a:t>1.</a:t>
            </a:r>
            <a:r>
              <a:rPr lang="ja-JP" altLang="en-US" smtClean="0"/>
              <a:t>国勢に関する参考データ例</a:t>
            </a:r>
          </a:p>
        </p:txBody>
      </p:sp>
    </p:spTree>
    <p:extLst>
      <p:ext uri="{BB962C8B-B14F-4D97-AF65-F5344CB8AC3E}">
        <p14:creationId xmlns:p14="http://schemas.microsoft.com/office/powerpoint/2010/main" val="387567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idx="1"/>
          </p:nvPr>
        </p:nvSpPr>
        <p:spPr>
          <a:xfrm>
            <a:off x="609600" y="2132856"/>
            <a:ext cx="3886200" cy="3886944"/>
          </a:xfrm>
        </p:spPr>
        <p:txBody>
          <a:bodyPr/>
          <a:lstStyle/>
          <a:p>
            <a:pPr eaLnBrk="1" hangingPunct="1">
              <a:lnSpc>
                <a:spcPct val="90000"/>
              </a:lnSpc>
            </a:pPr>
            <a:r>
              <a:rPr lang="ja-JP" altLang="en-US" sz="2400" dirty="0" smtClean="0"/>
              <a:t>日刊紙の数／発行部数</a:t>
            </a:r>
            <a:r>
              <a:rPr lang="en-US" altLang="ja-JP" sz="2400" dirty="0" smtClean="0"/>
              <a:t>…</a:t>
            </a:r>
            <a:r>
              <a:rPr lang="ja-JP" altLang="en-US" sz="2400" dirty="0" smtClean="0"/>
              <a:t>上位</a:t>
            </a:r>
            <a:r>
              <a:rPr lang="en-US" altLang="ja-JP" sz="2400" dirty="0" smtClean="0"/>
              <a:t>10</a:t>
            </a:r>
            <a:r>
              <a:rPr lang="ja-JP" altLang="en-US" sz="2400" dirty="0" smtClean="0"/>
              <a:t>紙／総発行部数</a:t>
            </a:r>
          </a:p>
          <a:p>
            <a:pPr eaLnBrk="1" hangingPunct="1">
              <a:lnSpc>
                <a:spcPct val="90000"/>
              </a:lnSpc>
            </a:pPr>
            <a:r>
              <a:rPr lang="ja-JP" altLang="en-US" sz="2400" dirty="0" smtClean="0"/>
              <a:t>非日刊紙の数／総発行部数</a:t>
            </a:r>
          </a:p>
          <a:p>
            <a:pPr eaLnBrk="1" hangingPunct="1">
              <a:lnSpc>
                <a:spcPct val="90000"/>
              </a:lnSpc>
            </a:pPr>
            <a:r>
              <a:rPr lang="ja-JP" altLang="en-US" sz="2400" dirty="0" smtClean="0"/>
              <a:t>新聞の普及率（</a:t>
            </a:r>
            <a:r>
              <a:rPr lang="en-US" altLang="ja-JP" sz="2400" dirty="0" smtClean="0"/>
              <a:t>1,000</a:t>
            </a:r>
            <a:r>
              <a:rPr lang="ja-JP" altLang="en-US" sz="2400" dirty="0" smtClean="0"/>
              <a:t>人当たり） </a:t>
            </a:r>
            <a:r>
              <a:rPr lang="en-US" altLang="ja-JP" sz="2400" dirty="0" smtClean="0"/>
              <a:t>…</a:t>
            </a:r>
            <a:r>
              <a:rPr lang="ja-JP" altLang="en-US" sz="2400" dirty="0" smtClean="0"/>
              <a:t>世界比較</a:t>
            </a:r>
            <a:br>
              <a:rPr lang="ja-JP" altLang="en-US" sz="2400" dirty="0" smtClean="0"/>
            </a:br>
            <a:r>
              <a:rPr lang="ja-JP" altLang="en-US" sz="2400" dirty="0" smtClean="0"/>
              <a:t>世帯普及率　宅配率　</a:t>
            </a:r>
          </a:p>
          <a:p>
            <a:pPr eaLnBrk="1" hangingPunct="1">
              <a:lnSpc>
                <a:spcPct val="90000"/>
              </a:lnSpc>
            </a:pPr>
            <a:r>
              <a:rPr lang="ja-JP" altLang="en-US" sz="2400" dirty="0" smtClean="0"/>
              <a:t>新聞用紙年間総消費量（トン、</a:t>
            </a:r>
            <a:r>
              <a:rPr lang="en-US" altLang="ja-JP" sz="2400" dirty="0" smtClean="0"/>
              <a:t>kg</a:t>
            </a:r>
            <a:r>
              <a:rPr lang="ja-JP" altLang="en-US" sz="2400" dirty="0" smtClean="0"/>
              <a:t>／</a:t>
            </a:r>
            <a:r>
              <a:rPr lang="en-US" altLang="ja-JP" sz="2400" dirty="0" smtClean="0"/>
              <a:t>1,000</a:t>
            </a:r>
            <a:r>
              <a:rPr lang="ja-JP" altLang="en-US" sz="2400" dirty="0" smtClean="0"/>
              <a:t>人）</a:t>
            </a:r>
          </a:p>
        </p:txBody>
      </p:sp>
      <p:sp>
        <p:nvSpPr>
          <p:cNvPr id="1638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638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EE60886-3F79-4A7F-965D-23657674919F}" type="slidenum">
              <a:rPr kumimoji="0" lang="en-US" altLang="ja-JP" smtClean="0">
                <a:latin typeface="Arial Black" pitchFamily="34" charset="0"/>
              </a:rPr>
              <a:pPr eaLnBrk="1" hangingPunct="1"/>
              <a:t>14</a:t>
            </a:fld>
            <a:endParaRPr kumimoji="0" lang="en-US" altLang="ja-JP" smtClean="0">
              <a:latin typeface="Arial Black" pitchFamily="34" charset="0"/>
            </a:endParaRPr>
          </a:p>
        </p:txBody>
      </p:sp>
      <p:sp>
        <p:nvSpPr>
          <p:cNvPr id="16388" name="Rectangle 2"/>
          <p:cNvSpPr>
            <a:spLocks noGrp="1" noChangeArrowheads="1"/>
          </p:cNvSpPr>
          <p:nvPr>
            <p:ph type="title"/>
          </p:nvPr>
        </p:nvSpPr>
        <p:spPr/>
        <p:txBody>
          <a:bodyPr/>
          <a:lstStyle/>
          <a:p>
            <a:pPr eaLnBrk="1" hangingPunct="1"/>
            <a:r>
              <a:rPr lang="ja-JP" altLang="en-US" smtClean="0"/>
              <a:t>２．基礎データ</a:t>
            </a:r>
            <a:r>
              <a:rPr lang="en-US" altLang="ja-JP" smtClean="0"/>
              <a:t>&lt;</a:t>
            </a:r>
            <a:r>
              <a:rPr lang="ja-JP" altLang="en-US" smtClean="0"/>
              <a:t>例</a:t>
            </a:r>
            <a:r>
              <a:rPr lang="en-US" altLang="ja-JP" smtClean="0"/>
              <a:t>&gt;</a:t>
            </a:r>
          </a:p>
        </p:txBody>
      </p:sp>
      <p:sp>
        <p:nvSpPr>
          <p:cNvPr id="16390" name="Rectangle 7"/>
          <p:cNvSpPr>
            <a:spLocks noGrp="1" noChangeArrowheads="1"/>
          </p:cNvSpPr>
          <p:nvPr>
            <p:ph type="body" sz="half" idx="4294967295"/>
          </p:nvPr>
        </p:nvSpPr>
        <p:spPr>
          <a:xfrm>
            <a:off x="5399088" y="2133600"/>
            <a:ext cx="3744912" cy="3886200"/>
          </a:xfrm>
        </p:spPr>
        <p:txBody>
          <a:bodyPr>
            <a:normAutofit lnSpcReduction="10000"/>
          </a:bodyPr>
          <a:lstStyle/>
          <a:p>
            <a:pPr eaLnBrk="1" hangingPunct="1">
              <a:lnSpc>
                <a:spcPct val="90000"/>
              </a:lnSpc>
            </a:pPr>
            <a:r>
              <a:rPr lang="ja-JP" altLang="en-US" sz="2400" dirty="0" smtClean="0"/>
              <a:t>定期刊行物（雑誌）の数・種類／総発行部数</a:t>
            </a:r>
          </a:p>
          <a:p>
            <a:pPr eaLnBrk="1" hangingPunct="1">
              <a:lnSpc>
                <a:spcPct val="90000"/>
              </a:lnSpc>
            </a:pPr>
            <a:r>
              <a:rPr lang="ja-JP" altLang="en-US" sz="2400" dirty="0" smtClean="0"/>
              <a:t>総広告費／媒体別広告費／広告費　／</a:t>
            </a:r>
            <a:r>
              <a:rPr lang="en-US" altLang="ja-JP" sz="2400" dirty="0" smtClean="0"/>
              <a:t>1</a:t>
            </a:r>
            <a:r>
              <a:rPr lang="ja-JP" altLang="en-US" sz="2400" dirty="0" smtClean="0"/>
              <a:t>人あたり</a:t>
            </a:r>
          </a:p>
          <a:p>
            <a:pPr eaLnBrk="1" hangingPunct="1">
              <a:lnSpc>
                <a:spcPct val="90000"/>
              </a:lnSpc>
            </a:pPr>
            <a:r>
              <a:rPr lang="ja-JP" altLang="en-US" sz="2400" dirty="0" smtClean="0"/>
              <a:t>テレビ局数／普及台数／</a:t>
            </a:r>
            <a:r>
              <a:rPr lang="en-US" altLang="ja-JP" sz="2400" dirty="0" smtClean="0"/>
              <a:t>1,000</a:t>
            </a:r>
            <a:r>
              <a:rPr lang="ja-JP" altLang="en-US" sz="2400" dirty="0" smtClean="0"/>
              <a:t>人当たり</a:t>
            </a:r>
          </a:p>
          <a:p>
            <a:pPr eaLnBrk="1" hangingPunct="1">
              <a:lnSpc>
                <a:spcPct val="90000"/>
              </a:lnSpc>
            </a:pPr>
            <a:r>
              <a:rPr lang="ja-JP" altLang="en-US" sz="2400" dirty="0" smtClean="0"/>
              <a:t>ラジオ局数／普及台数／</a:t>
            </a:r>
            <a:r>
              <a:rPr lang="en-US" altLang="ja-JP" sz="2400" dirty="0" smtClean="0"/>
              <a:t>1,000</a:t>
            </a:r>
            <a:r>
              <a:rPr lang="ja-JP" altLang="en-US" sz="2400" dirty="0" smtClean="0"/>
              <a:t>人当たり</a:t>
            </a:r>
          </a:p>
          <a:p>
            <a:pPr eaLnBrk="1" hangingPunct="1">
              <a:lnSpc>
                <a:spcPct val="90000"/>
              </a:lnSpc>
            </a:pPr>
            <a:r>
              <a:rPr lang="ja-JP" altLang="en-US" sz="2400" dirty="0" smtClean="0"/>
              <a:t>電話普及台数</a:t>
            </a:r>
          </a:p>
          <a:p>
            <a:pPr eaLnBrk="1" hangingPunct="1">
              <a:lnSpc>
                <a:spcPct val="90000"/>
              </a:lnSpc>
            </a:pPr>
            <a:r>
              <a:rPr lang="ja-JP" altLang="en-US" sz="2400" dirty="0" smtClean="0"/>
              <a:t>インターネット普及率</a:t>
            </a:r>
            <a:br>
              <a:rPr lang="ja-JP" altLang="en-US" sz="2400" dirty="0" smtClean="0"/>
            </a:br>
            <a:endParaRPr lang="ja-JP" altLang="en-US" sz="2400" dirty="0" smtClean="0"/>
          </a:p>
        </p:txBody>
      </p:sp>
    </p:spTree>
    <p:extLst>
      <p:ext uri="{BB962C8B-B14F-4D97-AF65-F5344CB8AC3E}">
        <p14:creationId xmlns:p14="http://schemas.microsoft.com/office/powerpoint/2010/main" val="1798942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noChangeArrowheads="1"/>
          </p:cNvSpPr>
          <p:nvPr>
            <p:ph idx="1"/>
          </p:nvPr>
        </p:nvSpPr>
        <p:spPr>
          <a:xfrm>
            <a:off x="1066800" y="1771650"/>
            <a:ext cx="7772400" cy="4324350"/>
          </a:xfrm>
        </p:spPr>
        <p:txBody>
          <a:bodyPr>
            <a:normAutofit/>
          </a:bodyPr>
          <a:lstStyle/>
          <a:p>
            <a:pPr eaLnBrk="1" hangingPunct="1">
              <a:lnSpc>
                <a:spcPct val="90000"/>
              </a:lnSpc>
            </a:pPr>
            <a:r>
              <a:rPr lang="ja-JP" altLang="en-US" sz="2400" smtClean="0"/>
              <a:t>基本データ</a:t>
            </a:r>
          </a:p>
          <a:p>
            <a:pPr eaLnBrk="1" hangingPunct="1">
              <a:lnSpc>
                <a:spcPct val="90000"/>
              </a:lnSpc>
            </a:pPr>
            <a:r>
              <a:rPr lang="ja-JP" altLang="en-US" sz="2400" smtClean="0"/>
              <a:t>背景と一般的性格（歴史と現況</a:t>
            </a:r>
            <a:r>
              <a:rPr lang="en-US" altLang="ja-JP" sz="2400" smtClean="0"/>
              <a:t>)   </a:t>
            </a:r>
          </a:p>
          <a:p>
            <a:pPr eaLnBrk="1" hangingPunct="1">
              <a:lnSpc>
                <a:spcPct val="90000"/>
              </a:lnSpc>
            </a:pPr>
            <a:r>
              <a:rPr lang="ja-JP" altLang="en-US" sz="2400" smtClean="0"/>
              <a:t>経済的枠組み　　　・法制度　　　・検閲　</a:t>
            </a:r>
          </a:p>
          <a:p>
            <a:pPr eaLnBrk="1" hangingPunct="1">
              <a:lnSpc>
                <a:spcPct val="90000"/>
              </a:lnSpc>
            </a:pPr>
            <a:r>
              <a:rPr lang="ja-JP" altLang="en-US" sz="2400" smtClean="0"/>
              <a:t>国家とプレスの関係　・通信社</a:t>
            </a:r>
          </a:p>
          <a:p>
            <a:pPr eaLnBrk="1" hangingPunct="1">
              <a:lnSpc>
                <a:spcPct val="90000"/>
              </a:lnSpc>
            </a:pPr>
            <a:r>
              <a:rPr lang="ja-JP" altLang="en-US" sz="2400" smtClean="0"/>
              <a:t>外国メディアに対する態度</a:t>
            </a:r>
          </a:p>
          <a:p>
            <a:pPr eaLnBrk="1" hangingPunct="1">
              <a:lnSpc>
                <a:spcPct val="90000"/>
              </a:lnSpc>
            </a:pPr>
            <a:r>
              <a:rPr lang="ja-JP" altLang="en-US" sz="2400" smtClean="0"/>
              <a:t>通信社</a:t>
            </a:r>
            <a:r>
              <a:rPr lang="en-US" altLang="ja-JP" sz="2400" smtClean="0"/>
              <a:t>/</a:t>
            </a:r>
            <a:r>
              <a:rPr lang="ja-JP" altLang="en-US" sz="2400" smtClean="0"/>
              <a:t>放送メディア</a:t>
            </a:r>
          </a:p>
          <a:p>
            <a:pPr eaLnBrk="1" hangingPunct="1">
              <a:lnSpc>
                <a:spcPct val="90000"/>
              </a:lnSpc>
            </a:pPr>
            <a:r>
              <a:rPr lang="ja-JP" altLang="en-US" sz="2400" smtClean="0"/>
              <a:t>ニューメディア　　教育と実務教育</a:t>
            </a:r>
          </a:p>
          <a:p>
            <a:pPr eaLnBrk="1" hangingPunct="1">
              <a:lnSpc>
                <a:spcPct val="90000"/>
              </a:lnSpc>
            </a:pPr>
            <a:r>
              <a:rPr lang="ja-JP" altLang="en-US" sz="2400" smtClean="0"/>
              <a:t>要約　年表・文献目録</a:t>
            </a:r>
            <a:br>
              <a:rPr lang="ja-JP" altLang="en-US" sz="2400" smtClean="0"/>
            </a:br>
            <a:r>
              <a:rPr lang="ja-JP" altLang="en-US" sz="2000" smtClean="0"/>
              <a:t>（参考：</a:t>
            </a:r>
            <a:r>
              <a:rPr lang="en-US" altLang="ja-JP" sz="2000" smtClean="0"/>
              <a:t>G.T.Kurian, ed.World Press Encyclopedia &lt;1982&gt;&lt;2003&gt;</a:t>
            </a:r>
            <a:r>
              <a:rPr lang="ja-JP" altLang="en-US" sz="2000" smtClean="0"/>
              <a:t>）</a:t>
            </a:r>
            <a:br>
              <a:rPr lang="ja-JP" altLang="en-US" sz="2000" smtClean="0"/>
            </a:br>
            <a:endParaRPr lang="ja-JP" altLang="en-US" sz="2000" smtClean="0"/>
          </a:p>
        </p:txBody>
      </p:sp>
      <p:sp>
        <p:nvSpPr>
          <p:cNvPr id="1741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741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F17EFD7-424A-4FE8-9ECD-217321460A6E}" type="slidenum">
              <a:rPr kumimoji="0" lang="en-US" altLang="ja-JP" smtClean="0">
                <a:latin typeface="Arial Black" pitchFamily="34" charset="0"/>
              </a:rPr>
              <a:pPr eaLnBrk="1" hangingPunct="1"/>
              <a:t>15</a:t>
            </a:fld>
            <a:endParaRPr kumimoji="0" lang="en-US" altLang="ja-JP" smtClean="0">
              <a:latin typeface="Arial Black" pitchFamily="34" charset="0"/>
            </a:endParaRPr>
          </a:p>
        </p:txBody>
      </p:sp>
      <p:sp>
        <p:nvSpPr>
          <p:cNvPr id="17412" name="Rectangle 2"/>
          <p:cNvSpPr>
            <a:spLocks noGrp="1" noChangeArrowheads="1"/>
          </p:cNvSpPr>
          <p:nvPr>
            <p:ph type="title"/>
          </p:nvPr>
        </p:nvSpPr>
        <p:spPr>
          <a:xfrm>
            <a:off x="195263" y="404813"/>
            <a:ext cx="8015287" cy="549275"/>
          </a:xfrm>
        </p:spPr>
        <p:txBody>
          <a:bodyPr>
            <a:normAutofit fontScale="90000"/>
          </a:bodyPr>
          <a:lstStyle/>
          <a:p>
            <a:pPr eaLnBrk="1" hangingPunct="1"/>
            <a:r>
              <a:rPr lang="ja-JP" altLang="en-US" dirty="0" smtClean="0"/>
              <a:t>　３</a:t>
            </a:r>
            <a:r>
              <a:rPr lang="en-US" altLang="ja-JP" dirty="0" smtClean="0"/>
              <a:t>a</a:t>
            </a:r>
            <a:r>
              <a:rPr lang="ja-JP" altLang="en-US" dirty="0" err="1" smtClean="0"/>
              <a:t>．</a:t>
            </a:r>
            <a:r>
              <a:rPr lang="ja-JP" altLang="en-US" dirty="0" smtClean="0"/>
              <a:t>１国のメディア状況</a:t>
            </a:r>
            <a:r>
              <a:rPr lang="ja-JP" altLang="en-US" sz="2900" dirty="0" smtClean="0"/>
              <a:t>概要＜例＞</a:t>
            </a:r>
          </a:p>
        </p:txBody>
      </p:sp>
    </p:spTree>
    <p:extLst>
      <p:ext uri="{BB962C8B-B14F-4D97-AF65-F5344CB8AC3E}">
        <p14:creationId xmlns:p14="http://schemas.microsoft.com/office/powerpoint/2010/main" val="2705716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コンテンツ プレースホルダ 2"/>
          <p:cNvSpPr>
            <a:spLocks noGrp="1"/>
          </p:cNvSpPr>
          <p:nvPr>
            <p:ph sz="half" idx="1"/>
          </p:nvPr>
        </p:nvSpPr>
        <p:spPr/>
        <p:txBody>
          <a:bodyPr>
            <a:normAutofit/>
          </a:bodyPr>
          <a:lstStyle/>
          <a:p>
            <a:pPr eaLnBrk="1" hangingPunct="1"/>
            <a:r>
              <a:rPr lang="ja-JP" altLang="en-US" smtClean="0"/>
              <a:t>国　勢</a:t>
            </a:r>
          </a:p>
          <a:p>
            <a:pPr eaLnBrk="1" hangingPunct="1"/>
            <a:r>
              <a:rPr lang="en-US" altLang="ja-JP" smtClean="0"/>
              <a:t>1945</a:t>
            </a:r>
            <a:r>
              <a:rPr lang="ja-JP" altLang="en-US" smtClean="0"/>
              <a:t>年以降の新聞・放送の発達</a:t>
            </a:r>
          </a:p>
          <a:p>
            <a:pPr lvl="1" eaLnBrk="1" hangingPunct="1"/>
            <a:r>
              <a:rPr lang="ja-JP" altLang="en-US" smtClean="0"/>
              <a:t>英国メディア発展の特徴</a:t>
            </a:r>
          </a:p>
          <a:p>
            <a:pPr lvl="1" eaLnBrk="1" hangingPunct="1"/>
            <a:r>
              <a:rPr lang="ja-JP" altLang="en-US" smtClean="0"/>
              <a:t>サッチャー政権のメディア政策</a:t>
            </a:r>
            <a:r>
              <a:rPr lang="en-US" altLang="ja-JP" smtClean="0"/>
              <a:t>(1979-90)</a:t>
            </a:r>
          </a:p>
          <a:p>
            <a:pPr eaLnBrk="1" hangingPunct="1"/>
            <a:r>
              <a:rPr lang="ja-JP" altLang="en-US" smtClean="0"/>
              <a:t>新聞界</a:t>
            </a:r>
          </a:p>
          <a:p>
            <a:pPr lvl="1" eaLnBrk="1" hangingPunct="1"/>
            <a:r>
              <a:rPr lang="ja-JP" altLang="en-US" smtClean="0"/>
              <a:t>政治的枠組み</a:t>
            </a:r>
          </a:p>
          <a:p>
            <a:pPr lvl="1" eaLnBrk="1" hangingPunct="1"/>
            <a:r>
              <a:rPr lang="ja-JP" altLang="en-US" smtClean="0"/>
              <a:t>構造、所有、財政</a:t>
            </a:r>
          </a:p>
          <a:p>
            <a:endParaRPr lang="ja-JP" altLang="en-US" smtClean="0"/>
          </a:p>
        </p:txBody>
      </p:sp>
      <p:sp>
        <p:nvSpPr>
          <p:cNvPr id="18436" name="コンテンツ プレースホルダ 3"/>
          <p:cNvSpPr>
            <a:spLocks noGrp="1"/>
          </p:cNvSpPr>
          <p:nvPr>
            <p:ph sz="half" idx="2"/>
          </p:nvPr>
        </p:nvSpPr>
        <p:spPr/>
        <p:txBody>
          <a:bodyPr>
            <a:normAutofit/>
          </a:bodyPr>
          <a:lstStyle/>
          <a:p>
            <a:pPr eaLnBrk="1" hangingPunct="1">
              <a:lnSpc>
                <a:spcPct val="90000"/>
              </a:lnSpc>
            </a:pPr>
            <a:r>
              <a:rPr lang="ja-JP" altLang="en-US" smtClean="0"/>
              <a:t>電子メディア</a:t>
            </a:r>
          </a:p>
          <a:p>
            <a:pPr lvl="1" eaLnBrk="1" hangingPunct="1">
              <a:lnSpc>
                <a:spcPct val="90000"/>
              </a:lnSpc>
            </a:pPr>
            <a:r>
              <a:rPr lang="ja-JP" altLang="en-US" smtClean="0"/>
              <a:t>法的枠組み</a:t>
            </a:r>
          </a:p>
          <a:p>
            <a:pPr lvl="1" eaLnBrk="1" hangingPunct="1">
              <a:lnSpc>
                <a:spcPct val="90000"/>
              </a:lnSpc>
            </a:pPr>
            <a:r>
              <a:rPr lang="ja-JP" altLang="en-US" smtClean="0"/>
              <a:t>地方テレビ・ラジオ</a:t>
            </a:r>
          </a:p>
          <a:p>
            <a:pPr lvl="1" eaLnBrk="1" hangingPunct="1">
              <a:lnSpc>
                <a:spcPct val="90000"/>
              </a:lnSpc>
            </a:pPr>
            <a:r>
              <a:rPr lang="ja-JP" altLang="en-US" smtClean="0"/>
              <a:t>番組の輸出、輸入</a:t>
            </a:r>
          </a:p>
          <a:p>
            <a:pPr lvl="1" eaLnBrk="1" hangingPunct="1">
              <a:lnSpc>
                <a:spcPct val="90000"/>
              </a:lnSpc>
            </a:pPr>
            <a:r>
              <a:rPr lang="ja-JP" altLang="en-US" smtClean="0"/>
              <a:t>新聞・放送政策</a:t>
            </a:r>
          </a:p>
          <a:p>
            <a:pPr eaLnBrk="1" hangingPunct="1">
              <a:lnSpc>
                <a:spcPct val="90000"/>
              </a:lnSpc>
            </a:pPr>
            <a:r>
              <a:rPr lang="ja-JP" altLang="en-US" smtClean="0"/>
              <a:t>統計</a:t>
            </a:r>
          </a:p>
          <a:p>
            <a:pPr eaLnBrk="1" hangingPunct="1">
              <a:lnSpc>
                <a:spcPct val="90000"/>
              </a:lnSpc>
            </a:pPr>
            <a:r>
              <a:rPr lang="ja-JP" altLang="en-US" smtClean="0"/>
              <a:t>参考文献</a:t>
            </a:r>
            <a:r>
              <a:rPr lang="ja-JP" altLang="en-US" sz="1800" smtClean="0"/>
              <a:t>（</a:t>
            </a:r>
            <a:r>
              <a:rPr lang="en-US" altLang="ja-JP" sz="1800" smtClean="0"/>
              <a:t>The Media in Western Europe,1998</a:t>
            </a:r>
            <a:r>
              <a:rPr lang="ja-JP" altLang="en-US" sz="1800" smtClean="0"/>
              <a:t>）</a:t>
            </a:r>
            <a:r>
              <a:rPr lang="ja-JP" altLang="en-US" smtClean="0"/>
              <a:t/>
            </a:r>
            <a:br>
              <a:rPr lang="ja-JP" altLang="en-US" smtClean="0"/>
            </a:br>
            <a:endParaRPr lang="ja-JP" altLang="en-US" smtClean="0"/>
          </a:p>
        </p:txBody>
      </p:sp>
      <p:sp>
        <p:nvSpPr>
          <p:cNvPr id="1843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843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A0BEBD8-692E-4A30-ADF4-74BCC74AF028}" type="slidenum">
              <a:rPr kumimoji="0" lang="en-US" altLang="ja-JP" smtClean="0">
                <a:latin typeface="Arial Black" pitchFamily="34" charset="0"/>
              </a:rPr>
              <a:pPr eaLnBrk="1" hangingPunct="1"/>
              <a:t>16</a:t>
            </a:fld>
            <a:endParaRPr kumimoji="0" lang="en-US" altLang="ja-JP" smtClean="0">
              <a:latin typeface="Arial Black" pitchFamily="34" charset="0"/>
            </a:endParaRPr>
          </a:p>
        </p:txBody>
      </p:sp>
      <p:sp>
        <p:nvSpPr>
          <p:cNvPr id="18434" name="タイトル 1"/>
          <p:cNvSpPr>
            <a:spLocks noGrp="1"/>
          </p:cNvSpPr>
          <p:nvPr>
            <p:ph type="title"/>
          </p:nvPr>
        </p:nvSpPr>
        <p:spPr/>
        <p:txBody>
          <a:bodyPr/>
          <a:lstStyle/>
          <a:p>
            <a:r>
              <a:rPr lang="ja-JP" altLang="en-US" sz="3200" dirty="0" smtClean="0"/>
              <a:t>３</a:t>
            </a:r>
            <a:r>
              <a:rPr lang="en-US" altLang="ja-JP" sz="3200" dirty="0" smtClean="0"/>
              <a:t>b. </a:t>
            </a:r>
            <a:r>
              <a:rPr lang="ja-JP" altLang="en-US" sz="3200" dirty="0" smtClean="0"/>
              <a:t>ある国のマス・メディア研究＜例＞</a:t>
            </a:r>
            <a:r>
              <a:rPr lang="en-US" altLang="ja-JP" sz="3200" dirty="0" smtClean="0"/>
              <a:t>UK</a:t>
            </a:r>
            <a:endParaRPr lang="ja-JP" altLang="en-US" sz="3200" dirty="0" smtClean="0"/>
          </a:p>
        </p:txBody>
      </p:sp>
    </p:spTree>
    <p:extLst>
      <p:ext uri="{BB962C8B-B14F-4D97-AF65-F5344CB8AC3E}">
        <p14:creationId xmlns:p14="http://schemas.microsoft.com/office/powerpoint/2010/main" val="2385432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3"/>
          <p:cNvSpPr>
            <a:spLocks noGrp="1" noChangeArrowheads="1"/>
          </p:cNvSpPr>
          <p:nvPr>
            <p:ph idx="1"/>
          </p:nvPr>
        </p:nvSpPr>
        <p:spPr/>
        <p:txBody>
          <a:bodyPr/>
          <a:lstStyle/>
          <a:p>
            <a:pPr eaLnBrk="1" hangingPunct="1"/>
            <a:r>
              <a:rPr lang="en-US" altLang="ja-JP" smtClean="0"/>
              <a:t>Press History</a:t>
            </a:r>
          </a:p>
          <a:p>
            <a:pPr eaLnBrk="1" hangingPunct="1"/>
            <a:r>
              <a:rPr lang="en-US" altLang="ja-JP" smtClean="0"/>
              <a:t>Today’s Press</a:t>
            </a:r>
          </a:p>
          <a:p>
            <a:pPr eaLnBrk="1" hangingPunct="1"/>
            <a:r>
              <a:rPr lang="en-US" altLang="ja-JP" smtClean="0"/>
              <a:t>Magazines</a:t>
            </a:r>
          </a:p>
          <a:p>
            <a:pPr eaLnBrk="1" hangingPunct="1"/>
            <a:r>
              <a:rPr lang="en-US" altLang="ja-JP" smtClean="0"/>
              <a:t>Broadcast Media</a:t>
            </a:r>
          </a:p>
          <a:p>
            <a:pPr eaLnBrk="1" hangingPunct="1"/>
            <a:r>
              <a:rPr lang="en-US" altLang="ja-JP" smtClean="0"/>
              <a:t>Pay TV</a:t>
            </a:r>
          </a:p>
          <a:p>
            <a:pPr eaLnBrk="1" hangingPunct="1"/>
            <a:r>
              <a:rPr lang="en-US" altLang="ja-JP" smtClean="0"/>
              <a:t>Internet and Digital Technology</a:t>
            </a:r>
          </a:p>
          <a:p>
            <a:pPr eaLnBrk="1" hangingPunct="1"/>
            <a:r>
              <a:rPr lang="en-US" altLang="ja-JP" smtClean="0"/>
              <a:t>Regulation and Professional Issues</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E7A907C-1CDA-4A06-A179-CD23A7F8FD6C}" type="slidenum">
              <a:rPr kumimoji="0" lang="en-US" altLang="ja-JP" smtClean="0">
                <a:latin typeface="Arial Black" pitchFamily="34" charset="0"/>
              </a:rPr>
              <a:pPr eaLnBrk="1" hangingPunct="1"/>
              <a:t>17</a:t>
            </a:fld>
            <a:endParaRPr kumimoji="0" lang="en-US" altLang="ja-JP" smtClean="0">
              <a:latin typeface="Arial Black" pitchFamily="34" charset="0"/>
            </a:endParaRPr>
          </a:p>
        </p:txBody>
      </p:sp>
      <p:sp>
        <p:nvSpPr>
          <p:cNvPr id="19460" name="Rectangle 2"/>
          <p:cNvSpPr>
            <a:spLocks noGrp="1" noChangeArrowheads="1"/>
          </p:cNvSpPr>
          <p:nvPr>
            <p:ph type="title"/>
          </p:nvPr>
        </p:nvSpPr>
        <p:spPr/>
        <p:txBody>
          <a:bodyPr>
            <a:normAutofit fontScale="90000"/>
          </a:bodyPr>
          <a:lstStyle/>
          <a:p>
            <a:pPr eaLnBrk="1" hangingPunct="1"/>
            <a:r>
              <a:rPr lang="en-US" altLang="ja-JP" sz="3600" i="1" smtClean="0"/>
              <a:t>Encyclopedia of International Media and Communications</a:t>
            </a:r>
          </a:p>
        </p:txBody>
      </p:sp>
    </p:spTree>
    <p:extLst>
      <p:ext uri="{BB962C8B-B14F-4D97-AF65-F5344CB8AC3E}">
        <p14:creationId xmlns:p14="http://schemas.microsoft.com/office/powerpoint/2010/main" val="1825557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a:xfrm>
            <a:off x="609600" y="2420888"/>
            <a:ext cx="7924800" cy="3005187"/>
          </a:xfrm>
        </p:spPr>
        <p:txBody>
          <a:bodyPr>
            <a:normAutofit/>
          </a:bodyPr>
          <a:lstStyle/>
          <a:p>
            <a:pPr eaLnBrk="1" hangingPunct="1">
              <a:lnSpc>
                <a:spcPct val="90000"/>
              </a:lnSpc>
            </a:pPr>
            <a:r>
              <a:rPr lang="ja-JP" altLang="en-US" dirty="0" smtClean="0"/>
              <a:t>新聞（</a:t>
            </a:r>
            <a:r>
              <a:rPr lang="en-US" altLang="ja-JP" dirty="0" smtClean="0"/>
              <a:t>『</a:t>
            </a:r>
            <a:r>
              <a:rPr lang="ja-JP" altLang="en-US" dirty="0" smtClean="0"/>
              <a:t>新聞年鑑</a:t>
            </a:r>
            <a:r>
              <a:rPr lang="en-US" altLang="ja-JP" dirty="0" smtClean="0"/>
              <a:t>』</a:t>
            </a:r>
            <a:r>
              <a:rPr lang="ja-JP" altLang="en-US" dirty="0" smtClean="0"/>
              <a:t>）</a:t>
            </a:r>
          </a:p>
          <a:p>
            <a:pPr eaLnBrk="1" hangingPunct="1">
              <a:lnSpc>
                <a:spcPct val="90000"/>
              </a:lnSpc>
            </a:pPr>
            <a:r>
              <a:rPr lang="ja-JP" altLang="en-US" dirty="0" smtClean="0"/>
              <a:t>政治・経済・社会の動向</a:t>
            </a:r>
          </a:p>
          <a:p>
            <a:pPr eaLnBrk="1" hangingPunct="1">
              <a:lnSpc>
                <a:spcPct val="90000"/>
              </a:lnSpc>
            </a:pPr>
            <a:r>
              <a:rPr lang="ja-JP" altLang="en-US" dirty="0" smtClean="0"/>
              <a:t>広告業界の動向－広告費</a:t>
            </a:r>
          </a:p>
          <a:p>
            <a:pPr eaLnBrk="1" hangingPunct="1">
              <a:lnSpc>
                <a:spcPct val="90000"/>
              </a:lnSpc>
            </a:pPr>
            <a:r>
              <a:rPr lang="ja-JP" altLang="en-US" dirty="0" smtClean="0"/>
              <a:t>広告規制 （</a:t>
            </a:r>
            <a:r>
              <a:rPr lang="en-US" altLang="ja-JP" dirty="0" smtClean="0"/>
              <a:t>『</a:t>
            </a:r>
            <a:r>
              <a:rPr lang="ja-JP" altLang="en-US" dirty="0" smtClean="0"/>
              <a:t>電通広告年鑑</a:t>
            </a:r>
            <a:r>
              <a:rPr lang="en-US" altLang="ja-JP" dirty="0" smtClean="0"/>
              <a:t>』</a:t>
            </a:r>
            <a:r>
              <a:rPr lang="ja-JP" altLang="en-US" dirty="0" smtClean="0"/>
              <a:t>）</a:t>
            </a:r>
          </a:p>
          <a:p>
            <a:pPr eaLnBrk="1" hangingPunct="1">
              <a:lnSpc>
                <a:spcPct val="90000"/>
              </a:lnSpc>
            </a:pPr>
            <a:r>
              <a:rPr lang="ja-JP" altLang="en-US" dirty="0" smtClean="0"/>
              <a:t>法制度</a:t>
            </a:r>
          </a:p>
          <a:p>
            <a:pPr eaLnBrk="1" hangingPunct="1">
              <a:lnSpc>
                <a:spcPct val="90000"/>
              </a:lnSpc>
            </a:pPr>
            <a:r>
              <a:rPr lang="ja-JP" altLang="en-US" dirty="0" smtClean="0"/>
              <a:t>媒体事情　新聞　雑誌　テレビ　ラジオ　屋外媒体</a:t>
            </a:r>
          </a:p>
        </p:txBody>
      </p:sp>
      <p:sp>
        <p:nvSpPr>
          <p:cNvPr id="2048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2048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4B59337-07A3-4F3F-A5EE-53F4DFEDE868}" type="slidenum">
              <a:rPr kumimoji="0" lang="en-US" altLang="ja-JP" smtClean="0">
                <a:latin typeface="Arial Black" pitchFamily="34" charset="0"/>
              </a:rPr>
              <a:pPr eaLnBrk="1" hangingPunct="1"/>
              <a:t>18</a:t>
            </a:fld>
            <a:endParaRPr kumimoji="0" lang="en-US" altLang="ja-JP" smtClean="0">
              <a:latin typeface="Arial Black" pitchFamily="34" charset="0"/>
            </a:endParaRPr>
          </a:p>
        </p:txBody>
      </p:sp>
      <p:sp>
        <p:nvSpPr>
          <p:cNvPr id="20484" name="Rectangle 2"/>
          <p:cNvSpPr>
            <a:spLocks noGrp="1" noChangeArrowheads="1"/>
          </p:cNvSpPr>
          <p:nvPr>
            <p:ph type="title"/>
          </p:nvPr>
        </p:nvSpPr>
        <p:spPr/>
        <p:txBody>
          <a:bodyPr/>
          <a:lstStyle/>
          <a:p>
            <a:pPr eaLnBrk="1" hangingPunct="1"/>
            <a:r>
              <a:rPr lang="ja-JP" altLang="en-US" smtClean="0"/>
              <a:t>ターゲットにより異なる</a:t>
            </a:r>
          </a:p>
        </p:txBody>
      </p:sp>
    </p:spTree>
    <p:extLst>
      <p:ext uri="{BB962C8B-B14F-4D97-AF65-F5344CB8AC3E}">
        <p14:creationId xmlns:p14="http://schemas.microsoft.com/office/powerpoint/2010/main" val="4169620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sz="half" idx="1"/>
          </p:nvPr>
        </p:nvSpPr>
        <p:spPr>
          <a:xfrm>
            <a:off x="609600" y="1557338"/>
            <a:ext cx="3884613" cy="4462462"/>
          </a:xfrm>
        </p:spPr>
        <p:txBody>
          <a:bodyPr>
            <a:normAutofit/>
          </a:bodyPr>
          <a:lstStyle/>
          <a:p>
            <a:pPr marL="457200" indent="-457200">
              <a:lnSpc>
                <a:spcPct val="90000"/>
              </a:lnSpc>
              <a:buFont typeface="Monotype Sorts" pitchFamily="2" charset="2"/>
              <a:buChar char="è"/>
            </a:pPr>
            <a:r>
              <a:rPr lang="ja-JP" altLang="en-US" sz="2400" smtClean="0">
                <a:hlinkClick r:id="rId3"/>
              </a:rPr>
              <a:t>日本新聞協会</a:t>
            </a:r>
            <a:endParaRPr lang="ja-JP" altLang="en-US" sz="2400" smtClean="0"/>
          </a:p>
          <a:p>
            <a:pPr marL="457200" indent="-457200">
              <a:lnSpc>
                <a:spcPct val="90000"/>
              </a:lnSpc>
              <a:buFont typeface="Monotype Sorts" pitchFamily="2" charset="2"/>
              <a:buAutoNum type="arabicPeriod"/>
            </a:pPr>
            <a:r>
              <a:rPr lang="ja-JP" altLang="en-US" sz="2400" smtClean="0"/>
              <a:t>日本新聞年鑑</a:t>
            </a:r>
          </a:p>
          <a:p>
            <a:pPr marL="457200" indent="-457200">
              <a:lnSpc>
                <a:spcPct val="90000"/>
              </a:lnSpc>
              <a:buFont typeface="Monotype Sorts" pitchFamily="2" charset="2"/>
              <a:buAutoNum type="arabicPeriod"/>
            </a:pPr>
            <a:r>
              <a:rPr lang="ja-JP" altLang="en-US" sz="2400" smtClean="0"/>
              <a:t>新聞研究（月刊）</a:t>
            </a:r>
          </a:p>
          <a:p>
            <a:pPr marL="457200" indent="-457200">
              <a:lnSpc>
                <a:spcPct val="90000"/>
              </a:lnSpc>
              <a:buFont typeface="Monotype Sorts" pitchFamily="2" charset="2"/>
              <a:buAutoNum type="arabicPeriod"/>
            </a:pPr>
            <a:r>
              <a:rPr lang="ja-JP" altLang="en-US" sz="2400" smtClean="0"/>
              <a:t>新聞協会報</a:t>
            </a:r>
          </a:p>
          <a:p>
            <a:pPr marL="457200" indent="-457200">
              <a:lnSpc>
                <a:spcPct val="90000"/>
              </a:lnSpc>
              <a:buFont typeface="Monotype Sorts" pitchFamily="2" charset="2"/>
              <a:buChar char="è"/>
            </a:pPr>
            <a:r>
              <a:rPr lang="en-US" altLang="ja-JP" sz="2400" smtClean="0">
                <a:hlinkClick r:id="rId4"/>
              </a:rPr>
              <a:t>NHK</a:t>
            </a:r>
            <a:endParaRPr lang="en-US" altLang="ja-JP" sz="2400" smtClean="0"/>
          </a:p>
          <a:p>
            <a:pPr marL="457200" indent="-457200">
              <a:lnSpc>
                <a:spcPct val="90000"/>
              </a:lnSpc>
              <a:buFont typeface="Monotype Sorts" pitchFamily="2" charset="2"/>
              <a:buAutoNum type="arabicPeriod"/>
            </a:pPr>
            <a:r>
              <a:rPr lang="en-US" altLang="ja-JP" sz="2400" smtClean="0"/>
              <a:t>NHK</a:t>
            </a:r>
            <a:r>
              <a:rPr lang="ja-JP" altLang="en-US" sz="2400" smtClean="0"/>
              <a:t>放送年鑑</a:t>
            </a:r>
          </a:p>
          <a:p>
            <a:pPr marL="457200" indent="-457200">
              <a:lnSpc>
                <a:spcPct val="90000"/>
              </a:lnSpc>
              <a:buFont typeface="Monotype Sorts" pitchFamily="2" charset="2"/>
              <a:buAutoNum type="arabicPeriod"/>
            </a:pPr>
            <a:r>
              <a:rPr lang="ja-JP" altLang="en-US" sz="2400" smtClean="0"/>
              <a:t>放送研究と調査</a:t>
            </a:r>
          </a:p>
          <a:p>
            <a:pPr marL="457200" indent="-457200">
              <a:lnSpc>
                <a:spcPct val="90000"/>
              </a:lnSpc>
              <a:buFont typeface="Monotype Sorts" pitchFamily="2" charset="2"/>
              <a:buChar char="è"/>
            </a:pPr>
            <a:r>
              <a:rPr lang="ja-JP" altLang="en-US" sz="2400" smtClean="0">
                <a:hlinkClick r:id="rId5"/>
              </a:rPr>
              <a:t>日本民間放送連盟</a:t>
            </a:r>
            <a:endParaRPr lang="ja-JP" altLang="en-US" sz="2400" smtClean="0"/>
          </a:p>
          <a:p>
            <a:pPr marL="457200" indent="-457200">
              <a:lnSpc>
                <a:spcPct val="90000"/>
              </a:lnSpc>
              <a:buFont typeface="Monotype Sorts" pitchFamily="2" charset="2"/>
              <a:buAutoNum type="arabicPeriod"/>
            </a:pPr>
            <a:r>
              <a:rPr lang="ja-JP" altLang="en-US" sz="2400" smtClean="0"/>
              <a:t>民放年鑑</a:t>
            </a:r>
          </a:p>
          <a:p>
            <a:pPr marL="457200" indent="-457200">
              <a:lnSpc>
                <a:spcPct val="90000"/>
              </a:lnSpc>
              <a:buFont typeface="Monotype Sorts" pitchFamily="2" charset="2"/>
              <a:buAutoNum type="arabicPeriod"/>
            </a:pPr>
            <a:r>
              <a:rPr lang="ja-JP" altLang="en-US" sz="2400" smtClean="0"/>
              <a:t>民間放送</a:t>
            </a:r>
          </a:p>
          <a:p>
            <a:pPr marL="457200" indent="-457200">
              <a:lnSpc>
                <a:spcPct val="90000"/>
              </a:lnSpc>
              <a:buFont typeface="Monotype Sorts" pitchFamily="2" charset="2"/>
              <a:buAutoNum type="arabicPeriod"/>
            </a:pPr>
            <a:r>
              <a:rPr lang="ja-JP" altLang="en-US" sz="2400" smtClean="0"/>
              <a:t>月刊民放</a:t>
            </a:r>
          </a:p>
        </p:txBody>
      </p:sp>
      <p:sp>
        <p:nvSpPr>
          <p:cNvPr id="21510" name="Rectangle 4"/>
          <p:cNvSpPr>
            <a:spLocks noGrp="1" noChangeArrowheads="1"/>
          </p:cNvSpPr>
          <p:nvPr>
            <p:ph sz="half" idx="2"/>
          </p:nvPr>
        </p:nvSpPr>
        <p:spPr>
          <a:xfrm>
            <a:off x="4572000" y="1557338"/>
            <a:ext cx="3962400" cy="4462462"/>
          </a:xfrm>
        </p:spPr>
        <p:txBody>
          <a:bodyPr>
            <a:normAutofit/>
          </a:bodyPr>
          <a:lstStyle/>
          <a:p>
            <a:pPr>
              <a:lnSpc>
                <a:spcPct val="90000"/>
              </a:lnSpc>
            </a:pPr>
            <a:r>
              <a:rPr lang="ja-JP" altLang="en-US" sz="2400" smtClean="0"/>
              <a:t>電通広告年鑑</a:t>
            </a:r>
          </a:p>
          <a:p>
            <a:pPr>
              <a:lnSpc>
                <a:spcPct val="90000"/>
              </a:lnSpc>
            </a:pPr>
            <a:r>
              <a:rPr lang="ja-JP" altLang="en-US" sz="2400" smtClean="0"/>
              <a:t>映画年鑑</a:t>
            </a:r>
          </a:p>
          <a:p>
            <a:pPr>
              <a:lnSpc>
                <a:spcPct val="90000"/>
              </a:lnSpc>
            </a:pPr>
            <a:r>
              <a:rPr lang="ja-JP" altLang="en-US" sz="2400" smtClean="0"/>
              <a:t>出版年鑑</a:t>
            </a:r>
          </a:p>
          <a:p>
            <a:pPr>
              <a:lnSpc>
                <a:spcPct val="90000"/>
              </a:lnSpc>
            </a:pPr>
            <a:r>
              <a:rPr lang="ja-JP" altLang="en-US" sz="2400" smtClean="0"/>
              <a:t>メディア白書</a:t>
            </a:r>
          </a:p>
          <a:p>
            <a:pPr>
              <a:lnSpc>
                <a:spcPct val="90000"/>
              </a:lnSpc>
            </a:pPr>
            <a:r>
              <a:rPr lang="ja-JP" altLang="en-US" sz="2400" smtClean="0"/>
              <a:t>インターネット白書</a:t>
            </a:r>
          </a:p>
          <a:p>
            <a:pPr>
              <a:lnSpc>
                <a:spcPct val="90000"/>
              </a:lnSpc>
            </a:pPr>
            <a:r>
              <a:rPr lang="ja-JP" altLang="en-US" sz="2400" smtClean="0">
                <a:hlinkClick r:id="rId6"/>
              </a:rPr>
              <a:t>情報通信白書</a:t>
            </a:r>
            <a:r>
              <a:rPr lang="ja-JP" altLang="en-US" sz="2400" smtClean="0"/>
              <a:t>（総務省）</a:t>
            </a:r>
          </a:p>
          <a:p>
            <a:pPr>
              <a:lnSpc>
                <a:spcPct val="90000"/>
              </a:lnSpc>
            </a:pPr>
            <a:r>
              <a:rPr lang="ja-JP" altLang="en-US" sz="2400" smtClean="0"/>
              <a:t>総合ジャーナリズム研究（季刊）</a:t>
            </a:r>
          </a:p>
          <a:p>
            <a:pPr>
              <a:lnSpc>
                <a:spcPct val="90000"/>
              </a:lnSpc>
            </a:pPr>
            <a:endParaRPr lang="en-US" altLang="ja-JP" sz="2400" smtClean="0"/>
          </a:p>
        </p:txBody>
      </p:sp>
      <p:sp>
        <p:nvSpPr>
          <p:cNvPr id="21506"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21507"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20C6B73-BD8D-4737-B476-B376A3E48201}" type="slidenum">
              <a:rPr kumimoji="0" lang="en-US" altLang="ja-JP" smtClean="0">
                <a:latin typeface="Arial Black" pitchFamily="34" charset="0"/>
              </a:rPr>
              <a:pPr eaLnBrk="1" hangingPunct="1"/>
              <a:t>19</a:t>
            </a:fld>
            <a:endParaRPr kumimoji="0" lang="en-US" altLang="ja-JP" smtClean="0">
              <a:latin typeface="Arial Black" pitchFamily="34" charset="0"/>
            </a:endParaRPr>
          </a:p>
        </p:txBody>
      </p:sp>
      <p:sp>
        <p:nvSpPr>
          <p:cNvPr id="21508" name="Rectangle 2"/>
          <p:cNvSpPr>
            <a:spLocks noGrp="1" noChangeArrowheads="1"/>
          </p:cNvSpPr>
          <p:nvPr>
            <p:ph type="title"/>
          </p:nvPr>
        </p:nvSpPr>
        <p:spPr>
          <a:xfrm>
            <a:off x="250825" y="0"/>
            <a:ext cx="8642350" cy="1196975"/>
          </a:xfrm>
        </p:spPr>
        <p:txBody>
          <a:bodyPr/>
          <a:lstStyle/>
          <a:p>
            <a:r>
              <a:rPr lang="en-US" altLang="ja-JP" sz="2400" smtClean="0">
                <a:solidFill>
                  <a:schemeClr val="tx1"/>
                </a:solidFill>
                <a:hlinkClick r:id="rId7"/>
              </a:rPr>
              <a:t>http://pweb.cc.sophia.ac.jp/s-yuga/gakubu/JHref.htm</a:t>
            </a:r>
            <a:endParaRPr lang="en-US" altLang="ja-JP" sz="2400" smtClean="0">
              <a:solidFill>
                <a:schemeClr val="tx1"/>
              </a:solidFill>
            </a:endParaRPr>
          </a:p>
        </p:txBody>
      </p:sp>
    </p:spTree>
    <p:extLst>
      <p:ext uri="{BB962C8B-B14F-4D97-AF65-F5344CB8AC3E}">
        <p14:creationId xmlns:p14="http://schemas.microsoft.com/office/powerpoint/2010/main" val="38205251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授業担当者</a:t>
            </a:r>
          </a:p>
        </p:txBody>
      </p:sp>
      <p:sp>
        <p:nvSpPr>
          <p:cNvPr id="11267" name="Rectangle 3"/>
          <p:cNvSpPr>
            <a:spLocks noGrp="1" noChangeArrowheads="1"/>
          </p:cNvSpPr>
          <p:nvPr>
            <p:ph type="body" sz="half" idx="1"/>
          </p:nvPr>
        </p:nvSpPr>
        <p:spPr>
          <a:xfrm>
            <a:off x="323528" y="1628775"/>
            <a:ext cx="5040560" cy="4176489"/>
          </a:xfrm>
        </p:spPr>
        <p:txBody>
          <a:bodyPr/>
          <a:lstStyle/>
          <a:p>
            <a:pPr eaLnBrk="1" hangingPunct="1"/>
            <a:r>
              <a:rPr lang="ja-JP" altLang="en-US" sz="2000" dirty="0" smtClean="0"/>
              <a:t>鈴木雄雅（すずき  ゆうが）</a:t>
            </a:r>
          </a:p>
          <a:p>
            <a:pPr eaLnBrk="1" hangingPunct="1"/>
            <a:r>
              <a:rPr lang="ja-JP" altLang="en-US" sz="2000" dirty="0" smtClean="0"/>
              <a:t>上智大学（新聞学科）</a:t>
            </a:r>
            <a:r>
              <a:rPr lang="ja-JP" altLang="en-US" sz="2800" dirty="0" smtClean="0"/>
              <a:t> </a:t>
            </a:r>
            <a:r>
              <a:rPr lang="en-US" altLang="ja-JP" sz="2000" b="1" dirty="0" smtClean="0">
                <a:hlinkClick r:id="rId3"/>
              </a:rPr>
              <a:t>http://pweb.cc.sophia.ac.jp/s-yuga/</a:t>
            </a:r>
            <a:endParaRPr lang="en-US" altLang="ja-JP" sz="2000" b="1" dirty="0" smtClean="0"/>
          </a:p>
          <a:p>
            <a:pPr eaLnBrk="1" hangingPunct="1"/>
            <a:r>
              <a:rPr lang="en-US" altLang="ja-JP" sz="2000" b="1" dirty="0" smtClean="0">
                <a:hlinkClick r:id="rId4"/>
              </a:rPr>
              <a:t>http://pweb.cc.sophia.ac.jp/s-yuga/profile.htm</a:t>
            </a:r>
            <a:endParaRPr lang="en-US" altLang="ja-JP" sz="2000" b="1" dirty="0" smtClean="0"/>
          </a:p>
          <a:p>
            <a:pPr eaLnBrk="1" hangingPunct="1">
              <a:buFont typeface="Wingdings" pitchFamily="2" charset="2"/>
              <a:buChar char="Ø"/>
            </a:pPr>
            <a:r>
              <a:rPr lang="en-US" altLang="ja-JP" sz="2000" dirty="0" smtClean="0"/>
              <a:t> Email: HAF00025@nifty.ne.jp</a:t>
            </a:r>
          </a:p>
          <a:p>
            <a:pPr eaLnBrk="1" hangingPunct="1">
              <a:buFont typeface="Wingdings" pitchFamily="2" charset="2"/>
              <a:buNone/>
            </a:pPr>
            <a:r>
              <a:rPr lang="ja-JP" altLang="en-US" sz="2000" dirty="0" smtClean="0"/>
              <a:t>   研究室：</a:t>
            </a:r>
            <a:r>
              <a:rPr lang="en-US" altLang="ja-JP" sz="2000" dirty="0" smtClean="0"/>
              <a:t>7</a:t>
            </a:r>
            <a:r>
              <a:rPr lang="ja-JP" altLang="en-US" sz="2000" dirty="0" smtClean="0"/>
              <a:t>号館</a:t>
            </a:r>
            <a:r>
              <a:rPr lang="en-US" altLang="ja-JP" sz="2000" dirty="0" smtClean="0"/>
              <a:t>11F</a:t>
            </a:r>
          </a:p>
        </p:txBody>
      </p:sp>
      <p:pic>
        <p:nvPicPr>
          <p:cNvPr id="4102" name="Picture 7" descr="C:\Users\SYuga\Pictures\ProfessorS\YS-04.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582276" y="1989138"/>
            <a:ext cx="2734637" cy="2808014"/>
          </a:xfrm>
          <a:noFill/>
        </p:spPr>
      </p:pic>
      <p:sp>
        <p:nvSpPr>
          <p:cNvPr id="4098"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4099"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74F57BC-1228-4683-AEFC-39B3F57360CD}" type="slidenum">
              <a:rPr kumimoji="0" lang="en-US" altLang="ja-JP" smtClean="0">
                <a:latin typeface="Arial Black" pitchFamily="34" charset="0"/>
              </a:rPr>
              <a:pPr eaLnBrk="1" hangingPunct="1"/>
              <a:t>2</a:t>
            </a:fld>
            <a:endParaRPr kumimoji="0" lang="en-US" altLang="ja-JP"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1+#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4" end="4"/>
                                            </p:txEl>
                                          </p:spTgt>
                                        </p:tgtEl>
                                        <p:attrNameLst>
                                          <p:attrName>style.visibility</p:attrName>
                                        </p:attrNameLst>
                                      </p:cBhvr>
                                      <p:to>
                                        <p:strVal val="visible"/>
                                      </p:to>
                                    </p:set>
                                    <p:anim calcmode="lin" valueType="num">
                                      <p:cBhvr additive="base">
                                        <p:cTn id="3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539552" y="1340768"/>
            <a:ext cx="8066088" cy="5067672"/>
          </a:xfrm>
        </p:spPr>
        <p:txBody>
          <a:bodyPr>
            <a:noAutofit/>
          </a:bodyPr>
          <a:lstStyle/>
          <a:p>
            <a:pPr eaLnBrk="1" hangingPunct="1"/>
            <a:r>
              <a:rPr lang="ja-JP" altLang="en-US" sz="2400" dirty="0" smtClean="0"/>
              <a:t>毎週金曜日２時限   　</a:t>
            </a:r>
            <a:r>
              <a:rPr lang="en-US" altLang="ja-JP" sz="2400" dirty="0" smtClean="0"/>
              <a:t>2-402</a:t>
            </a:r>
            <a:r>
              <a:rPr lang="ja-JP" altLang="en-US" sz="2400" dirty="0" smtClean="0"/>
              <a:t>教室 </a:t>
            </a:r>
          </a:p>
          <a:p>
            <a:pPr eaLnBrk="1" hangingPunct="1"/>
            <a:r>
              <a:rPr lang="ja-JP" altLang="en-US" sz="2400" dirty="0" smtClean="0"/>
              <a:t>授業サイト</a:t>
            </a:r>
            <a:r>
              <a:rPr lang="ja-JP" altLang="en-US" sz="2400" dirty="0" smtClean="0">
                <a:hlinkClick r:id="rId3"/>
              </a:rPr>
              <a:t>　</a:t>
            </a:r>
            <a:r>
              <a:rPr lang="en-US" altLang="ja-JP" sz="2400" dirty="0" smtClean="0">
                <a:hlinkClick r:id="rId3"/>
              </a:rPr>
              <a:t>http://pweb.cc.sophia.ac.jp/s-yuga/gakubu/2017FJ1a.html</a:t>
            </a:r>
            <a:endParaRPr lang="en-US" altLang="ja-JP" sz="2400" dirty="0" smtClean="0"/>
          </a:p>
          <a:p>
            <a:pPr eaLnBrk="1" hangingPunct="1"/>
            <a:r>
              <a:rPr lang="ja-JP" altLang="en-US" sz="2400" dirty="0" smtClean="0">
                <a:hlinkClick r:id="rId4" action="ppaction://hlinkfile"/>
              </a:rPr>
              <a:t>授業サイト </a:t>
            </a:r>
            <a:r>
              <a:rPr lang="en-US" altLang="ja-JP" sz="2400" dirty="0" smtClean="0">
                <a:hlinkClick r:id="rId5"/>
              </a:rPr>
              <a:t>http://pweb.sophia.ac.jp/s-yuga/gakubu/Oceanialec17.htm</a:t>
            </a:r>
            <a:endParaRPr lang="en-US" altLang="ja-JP" sz="2400" dirty="0" smtClean="0"/>
          </a:p>
          <a:p>
            <a:pPr eaLnBrk="1" hangingPunct="1"/>
            <a:r>
              <a:rPr lang="ja-JP" altLang="en-US" sz="2400" dirty="0" smtClean="0"/>
              <a:t>参考文献サイト</a:t>
            </a:r>
            <a:endParaRPr lang="en-US" altLang="ja-JP" sz="2400" dirty="0" smtClean="0"/>
          </a:p>
          <a:p>
            <a:pPr eaLnBrk="1" hangingPunct="1"/>
            <a:r>
              <a:rPr lang="en-US" altLang="ja-JP" sz="2400" dirty="0" smtClean="0">
                <a:hlinkClick r:id="rId6"/>
              </a:rPr>
              <a:t>Australia/New Zealand/Oceania Area Studies</a:t>
            </a:r>
          </a:p>
          <a:p>
            <a:r>
              <a:rPr lang="ja-JP" altLang="en-US" sz="2400" dirty="0" smtClean="0">
                <a:hlinkClick r:id="rId7"/>
              </a:rPr>
              <a:t>オーストラリア研究のためのレファレンス・サイト</a:t>
            </a:r>
            <a:r>
              <a:rPr lang="ja-JP" altLang="en-US" sz="2400" dirty="0" smtClean="0"/>
              <a:t>（追手門学院大学オーストラリア研究所</a:t>
            </a:r>
            <a:r>
              <a:rPr lang="en-US" altLang="ja-JP" sz="2400" dirty="0" smtClean="0"/>
              <a:t>)</a:t>
            </a:r>
            <a:br>
              <a:rPr lang="en-US" altLang="ja-JP" sz="2400" dirty="0" smtClean="0"/>
            </a:br>
            <a:r>
              <a:rPr lang="ja-JP" altLang="en-US" sz="2400" dirty="0" smtClean="0">
                <a:hlinkClick r:id="rId8"/>
              </a:rPr>
              <a:t>オーストラリア論文データベース（追手門学院大学）</a:t>
            </a:r>
            <a:br>
              <a:rPr lang="ja-JP" altLang="en-US" sz="2400" dirty="0" smtClean="0">
                <a:hlinkClick r:id="rId8"/>
              </a:rPr>
            </a:br>
            <a:r>
              <a:rPr lang="ja-JP" altLang="en-US" sz="2400" b="1" dirty="0" smtClean="0">
                <a:hlinkClick r:id="rId9"/>
              </a:rPr>
              <a:t>オーストラリア関係文献</a:t>
            </a:r>
            <a:r>
              <a:rPr lang="ja-JP" altLang="en-US" sz="2400" dirty="0" smtClean="0"/>
              <a:t> 　</a:t>
            </a:r>
            <a:r>
              <a:rPr lang="en-US" altLang="ja-JP" sz="2400" dirty="0" smtClean="0">
                <a:hlinkClick r:id="rId10"/>
              </a:rPr>
              <a:t>AJF</a:t>
            </a:r>
            <a:endParaRPr lang="en-US" altLang="ja-JP" sz="2400" dirty="0" smtClean="0"/>
          </a:p>
        </p:txBody>
      </p:sp>
      <p:sp>
        <p:nvSpPr>
          <p:cNvPr id="512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5123"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FB0A17A-742A-4A48-B329-50C42151ACAE}" type="slidenum">
              <a:rPr kumimoji="0" lang="en-US" altLang="ja-JP" smtClean="0">
                <a:latin typeface="Arial Black" pitchFamily="34" charset="0"/>
              </a:rPr>
              <a:pPr eaLnBrk="1" hangingPunct="1"/>
              <a:t>3</a:t>
            </a:fld>
            <a:endParaRPr kumimoji="0" lang="en-US" altLang="ja-JP" smtClean="0">
              <a:latin typeface="Arial Black" pitchFamily="34" charset="0"/>
            </a:endParaRPr>
          </a:p>
        </p:txBody>
      </p:sp>
      <p:sp>
        <p:nvSpPr>
          <p:cNvPr id="86018" name="Rectangle 2"/>
          <p:cNvSpPr>
            <a:spLocks noGrp="1" noChangeArrowheads="1"/>
          </p:cNvSpPr>
          <p:nvPr>
            <p:ph type="title"/>
          </p:nvPr>
        </p:nvSpPr>
        <p:spPr/>
        <p:txBody>
          <a:bodyPr/>
          <a:lstStyle/>
          <a:p>
            <a:pPr eaLnBrk="1" hangingPunct="1"/>
            <a:r>
              <a:rPr lang="ja-JP" altLang="en-US" smtClean="0"/>
              <a:t>授業は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wipe(up)">
                                      <p:cBhvr>
                                        <p:cTn id="7" dur="500"/>
                                        <p:tgtEl>
                                          <p:spTgt spid="86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 calcmode="lin" valueType="num">
                                      <p:cBhvr additive="base">
                                        <p:cTn id="12"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86019">
                                            <p:txEl>
                                              <p:pRg st="1" end="1"/>
                                            </p:txEl>
                                          </p:spTgt>
                                        </p:tgtEl>
                                        <p:attrNameLst>
                                          <p:attrName>style.visibility</p:attrName>
                                        </p:attrNameLst>
                                      </p:cBhvr>
                                      <p:to>
                                        <p:strVal val="visible"/>
                                      </p:to>
                                    </p:set>
                                    <p:anim calcmode="lin" valueType="num">
                                      <p:cBhvr additive="base">
                                        <p:cTn id="18" dur="5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6019">
                                            <p:txEl>
                                              <p:pRg st="2" end="2"/>
                                            </p:txEl>
                                          </p:spTgt>
                                        </p:tgtEl>
                                        <p:attrNameLst>
                                          <p:attrName>style.visibility</p:attrName>
                                        </p:attrNameLst>
                                      </p:cBhvr>
                                      <p:to>
                                        <p:strVal val="visible"/>
                                      </p:to>
                                    </p:set>
                                    <p:anim calcmode="lin" valueType="num">
                                      <p:cBhvr additive="base">
                                        <p:cTn id="24"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6019">
                                            <p:txEl>
                                              <p:pRg st="3" end="3"/>
                                            </p:txEl>
                                          </p:spTgt>
                                        </p:tgtEl>
                                        <p:attrNameLst>
                                          <p:attrName>style.visibility</p:attrName>
                                        </p:attrNameLst>
                                      </p:cBhvr>
                                      <p:to>
                                        <p:strVal val="visible"/>
                                      </p:to>
                                    </p:set>
                                    <p:anim calcmode="lin" valueType="num">
                                      <p:cBhvr additive="base">
                                        <p:cTn id="30" dur="500" fill="hold"/>
                                        <p:tgtEl>
                                          <p:spTgt spid="86019">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86019">
                                            <p:txEl>
                                              <p:pRg st="4" end="4"/>
                                            </p:txEl>
                                          </p:spTgt>
                                        </p:tgtEl>
                                        <p:attrNameLst>
                                          <p:attrName>style.visibility</p:attrName>
                                        </p:attrNameLst>
                                      </p:cBhvr>
                                      <p:to>
                                        <p:strVal val="visible"/>
                                      </p:to>
                                    </p:set>
                                    <p:anim calcmode="lin" valueType="num">
                                      <p:cBhvr additive="base">
                                        <p:cTn id="36" dur="500" fill="hold"/>
                                        <p:tgtEl>
                                          <p:spTgt spid="86019">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860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86019">
                                            <p:txEl>
                                              <p:pRg st="5" end="5"/>
                                            </p:txEl>
                                          </p:spTgt>
                                        </p:tgtEl>
                                        <p:attrNameLst>
                                          <p:attrName>style.visibility</p:attrName>
                                        </p:attrNameLst>
                                      </p:cBhvr>
                                      <p:to>
                                        <p:strVal val="visible"/>
                                      </p:to>
                                    </p:set>
                                    <p:anim calcmode="lin" valueType="num">
                                      <p:cBhvr additive="base">
                                        <p:cTn id="42" dur="500" fill="hold"/>
                                        <p:tgtEl>
                                          <p:spTgt spid="86019">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860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P spid="860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6"/>
          <p:cNvSpPr>
            <a:spLocks noGrp="1" noChangeArrowheads="1"/>
          </p:cNvSpPr>
          <p:nvPr>
            <p:ph idx="1"/>
          </p:nvPr>
        </p:nvSpPr>
        <p:spPr/>
        <p:txBody>
          <a:bodyPr>
            <a:normAutofit/>
          </a:bodyPr>
          <a:lstStyle/>
          <a:p>
            <a:pPr eaLnBrk="1" hangingPunct="1">
              <a:lnSpc>
                <a:spcPct val="90000"/>
              </a:lnSpc>
            </a:pPr>
            <a:r>
              <a:rPr lang="ja-JP" altLang="en-US" sz="2400" b="1" dirty="0" smtClean="0"/>
              <a:t>出席状況／</a:t>
            </a:r>
            <a:r>
              <a:rPr lang="en-US" altLang="ja-JP" sz="2400" b="1" dirty="0" smtClean="0"/>
              <a:t>Attendance</a:t>
            </a:r>
            <a:r>
              <a:rPr lang="ja-JP" altLang="en-US" sz="2400" dirty="0" smtClean="0"/>
              <a:t>　（</a:t>
            </a:r>
            <a:r>
              <a:rPr lang="en-US" altLang="ja-JP" sz="2400" dirty="0" smtClean="0"/>
              <a:t>20.0</a:t>
            </a:r>
            <a:r>
              <a:rPr lang="ja-JP" altLang="en-US" sz="2400" dirty="0" smtClean="0"/>
              <a:t>％） </a:t>
            </a:r>
            <a:r>
              <a:rPr lang="ja-JP" altLang="en-US" sz="2400" b="1" dirty="0" smtClean="0"/>
              <a:t>授業参加／</a:t>
            </a:r>
            <a:r>
              <a:rPr lang="en-US" altLang="ja-JP" sz="2400" b="1" dirty="0" smtClean="0"/>
              <a:t>Class participation</a:t>
            </a:r>
            <a:r>
              <a:rPr lang="ja-JP" altLang="en-US" sz="2400" dirty="0" smtClean="0"/>
              <a:t>　（</a:t>
            </a:r>
            <a:r>
              <a:rPr lang="en-US" altLang="ja-JP" sz="2400" dirty="0" smtClean="0"/>
              <a:t>10.0</a:t>
            </a:r>
            <a:r>
              <a:rPr lang="ja-JP" altLang="en-US" sz="2400" dirty="0" smtClean="0"/>
              <a:t>％） </a:t>
            </a:r>
            <a:r>
              <a:rPr lang="ja-JP" altLang="en-US" sz="2400" b="1" dirty="0" smtClean="0"/>
              <a:t>リアクションペーパー／</a:t>
            </a:r>
            <a:r>
              <a:rPr lang="en-US" altLang="ja-JP" sz="2400" b="1" dirty="0" smtClean="0"/>
              <a:t>Reaction paper</a:t>
            </a:r>
            <a:r>
              <a:rPr lang="ja-JP" altLang="en-US" sz="2400" dirty="0" smtClean="0"/>
              <a:t>　（</a:t>
            </a:r>
            <a:r>
              <a:rPr lang="en-US" altLang="ja-JP" sz="2400" dirty="0" smtClean="0"/>
              <a:t>10.0</a:t>
            </a:r>
            <a:r>
              <a:rPr lang="ja-JP" altLang="en-US" sz="2400" dirty="0" smtClean="0"/>
              <a:t>％） </a:t>
            </a:r>
            <a:r>
              <a:rPr lang="ja-JP" altLang="en-US" sz="2400" b="1" dirty="0" smtClean="0"/>
              <a:t>レポート／</a:t>
            </a:r>
            <a:r>
              <a:rPr lang="en-US" altLang="ja-JP" sz="2400" b="1" dirty="0" smtClean="0"/>
              <a:t>Report</a:t>
            </a:r>
            <a:r>
              <a:rPr lang="ja-JP" altLang="en-US" sz="2400" dirty="0" smtClean="0"/>
              <a:t>　（</a:t>
            </a:r>
            <a:r>
              <a:rPr lang="en-US" altLang="ja-JP" sz="2400" dirty="0" smtClean="0"/>
              <a:t>60.0%)</a:t>
            </a:r>
          </a:p>
          <a:p>
            <a:pPr marL="109728" indent="0" eaLnBrk="1" hangingPunct="1">
              <a:lnSpc>
                <a:spcPct val="90000"/>
              </a:lnSpc>
              <a:buNone/>
            </a:pPr>
            <a:r>
              <a:rPr lang="ja-JP" altLang="en-US" sz="2400" dirty="0" smtClean="0"/>
              <a:t> </a:t>
            </a:r>
          </a:p>
          <a:p>
            <a:pPr eaLnBrk="1" hangingPunct="1">
              <a:lnSpc>
                <a:spcPct val="90000"/>
              </a:lnSpc>
            </a:pPr>
            <a:r>
              <a:rPr lang="ja-JP" altLang="en-US" sz="2400" b="1" dirty="0" smtClean="0"/>
              <a:t>その他／</a:t>
            </a:r>
            <a:r>
              <a:rPr lang="en-US" altLang="ja-JP" sz="2400" b="1" dirty="0" smtClean="0"/>
              <a:t>Others(in detail)</a:t>
            </a:r>
            <a:r>
              <a:rPr lang="ja-JP" altLang="en-US" sz="2400" b="1" dirty="0" smtClean="0"/>
              <a:t>　：</a:t>
            </a:r>
            <a:r>
              <a:rPr lang="ja-JP" altLang="en-US" sz="2400" dirty="0" smtClean="0"/>
              <a:t>課題について</a:t>
            </a:r>
            <a:endParaRPr lang="en-US" altLang="ja-JP" sz="2400" dirty="0" smtClean="0"/>
          </a:p>
          <a:p>
            <a:pPr eaLnBrk="1" hangingPunct="1">
              <a:lnSpc>
                <a:spcPct val="90000"/>
              </a:lnSpc>
            </a:pPr>
            <a:r>
              <a:rPr lang="ja-JP" altLang="en-US" sz="2400" dirty="0" smtClean="0"/>
              <a:t> </a:t>
            </a:r>
            <a:r>
              <a:rPr lang="en-US" altLang="ja-JP" sz="2400" dirty="0" smtClean="0"/>
              <a:t>(1)</a:t>
            </a:r>
            <a:r>
              <a:rPr lang="ja-JP" altLang="en-US" sz="2400" dirty="0" smtClean="0"/>
              <a:t>対象国のメディアレポート</a:t>
            </a:r>
            <a:r>
              <a:rPr lang="en-US" altLang="ja-JP" sz="2400" dirty="0" smtClean="0"/>
              <a:t>(2)</a:t>
            </a:r>
            <a:r>
              <a:rPr lang="ja-JP" altLang="en-US" sz="2400" dirty="0" smtClean="0"/>
              <a:t>レポート　</a:t>
            </a:r>
            <a:r>
              <a:rPr lang="en-US" altLang="ja-JP" sz="2400" dirty="0" smtClean="0"/>
              <a:t>A4</a:t>
            </a:r>
            <a:r>
              <a:rPr lang="ja-JP" altLang="en-US" sz="2400" dirty="0" smtClean="0"/>
              <a:t>判（</a:t>
            </a:r>
            <a:r>
              <a:rPr lang="en-US" altLang="ja-JP" sz="2400" dirty="0" smtClean="0"/>
              <a:t>400</a:t>
            </a:r>
            <a:r>
              <a:rPr lang="ja-JP" altLang="en-US" sz="2400" dirty="0" smtClean="0"/>
              <a:t>字詰</a:t>
            </a:r>
            <a:r>
              <a:rPr lang="en-US" altLang="ja-JP" sz="2400" dirty="0" smtClean="0"/>
              <a:t>15</a:t>
            </a:r>
            <a:r>
              <a:rPr lang="ja-JP" altLang="en-US" sz="2400" dirty="0" smtClean="0"/>
              <a:t>枚程度）ペーパーにて提出のこと。 　締切日＝最終授業当日 　ＨＰ掲載分はプラス</a:t>
            </a:r>
            <a:r>
              <a:rPr lang="en-US" altLang="ja-JP" sz="2400" dirty="0" smtClean="0"/>
              <a:t>α </a:t>
            </a:r>
            <a:r>
              <a:rPr lang="ja-JP" altLang="en-US" sz="2400" dirty="0" smtClean="0"/>
              <a:t>　</a:t>
            </a:r>
            <a:r>
              <a:rPr lang="en-US" altLang="ja-JP" sz="2400" dirty="0" smtClean="0"/>
              <a:t>※</a:t>
            </a:r>
            <a:r>
              <a:rPr lang="ja-JP" altLang="en-US" sz="2400" dirty="0" smtClean="0"/>
              <a:t>対象国のジャーナリズム、マス・メディアについて（概況のみでなく、テーマを各自設定し、その選定、目的などを明示すること） 参考文献、出典、注を明記のこと［ グループ発表、提出可］ </a:t>
            </a:r>
          </a:p>
        </p:txBody>
      </p:sp>
      <p:sp>
        <p:nvSpPr>
          <p:cNvPr id="819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8195"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727840A-8209-4E02-8198-148A0210FB35}" type="slidenum">
              <a:rPr kumimoji="0" lang="en-US" altLang="ja-JP" smtClean="0">
                <a:latin typeface="Arial Black" pitchFamily="34" charset="0"/>
              </a:rPr>
              <a:pPr eaLnBrk="1" hangingPunct="1"/>
              <a:t>4</a:t>
            </a:fld>
            <a:endParaRPr kumimoji="0" lang="en-US" altLang="ja-JP" smtClean="0">
              <a:latin typeface="Arial Black" pitchFamily="34" charset="0"/>
            </a:endParaRPr>
          </a:p>
        </p:txBody>
      </p:sp>
      <p:sp>
        <p:nvSpPr>
          <p:cNvPr id="8196" name="Rectangle 5"/>
          <p:cNvSpPr>
            <a:spLocks noGrp="1" noChangeArrowheads="1"/>
          </p:cNvSpPr>
          <p:nvPr>
            <p:ph type="title"/>
          </p:nvPr>
        </p:nvSpPr>
        <p:spPr/>
        <p:txBody>
          <a:bodyPr/>
          <a:lstStyle/>
          <a:p>
            <a:pPr eaLnBrk="1" hangingPunct="1"/>
            <a:r>
              <a:rPr lang="ja-JP" altLang="en-US" smtClean="0"/>
              <a:t>評価</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p:txBody>
          <a:bodyPr>
            <a:normAutofit/>
          </a:bodyPr>
          <a:lstStyle/>
          <a:p>
            <a:pPr eaLnBrk="1" hangingPunct="1">
              <a:lnSpc>
                <a:spcPct val="90000"/>
              </a:lnSpc>
              <a:defRPr/>
            </a:pPr>
            <a:r>
              <a:rPr lang="ja-JP" altLang="en-US" sz="2600" b="1" dirty="0" smtClean="0">
                <a:hlinkClick r:id="rId3"/>
              </a:rPr>
              <a:t>講義資料</a:t>
            </a:r>
            <a:r>
              <a:rPr lang="ja-JP" altLang="en-US" sz="2600" dirty="0" smtClean="0"/>
              <a:t> </a:t>
            </a:r>
            <a:endParaRPr lang="en-US" altLang="ja-JP" sz="2600" dirty="0" smtClean="0"/>
          </a:p>
          <a:p>
            <a:pPr>
              <a:lnSpc>
                <a:spcPct val="90000"/>
              </a:lnSpc>
              <a:defRPr/>
            </a:pPr>
            <a:r>
              <a:rPr lang="ja-JP" altLang="en-US" sz="2600" dirty="0"/>
              <a:t>鈴木雄</a:t>
            </a:r>
            <a:r>
              <a:rPr lang="ja-JP" altLang="en-US" sz="2600" dirty="0" smtClean="0"/>
              <a:t>雅・蔡 星慧　</a:t>
            </a:r>
            <a:r>
              <a:rPr lang="en-US" altLang="ja-JP" sz="2600" dirty="0" smtClean="0"/>
              <a:t>(</a:t>
            </a:r>
            <a:r>
              <a:rPr lang="ja-JP" altLang="en-US" sz="2600" dirty="0" smtClean="0"/>
              <a:t>編著）</a:t>
            </a:r>
            <a:r>
              <a:rPr lang="en-US" altLang="ja-JP" sz="2600" dirty="0" smtClean="0">
                <a:hlinkClick r:id="rId4"/>
              </a:rPr>
              <a:t>『</a:t>
            </a:r>
            <a:r>
              <a:rPr lang="ja-JP" altLang="en-US" sz="2600" dirty="0">
                <a:hlinkClick r:id="rId4"/>
              </a:rPr>
              <a:t>韓国メディアの現在</a:t>
            </a:r>
            <a:r>
              <a:rPr lang="en-US" altLang="ja-JP" sz="2600" dirty="0">
                <a:hlinkClick r:id="rId4"/>
              </a:rPr>
              <a:t>』</a:t>
            </a:r>
            <a:br>
              <a:rPr lang="en-US" altLang="ja-JP" sz="2600" dirty="0">
                <a:hlinkClick r:id="rId4"/>
              </a:rPr>
            </a:br>
            <a:r>
              <a:rPr lang="ja-JP" altLang="en-US" sz="2600" dirty="0" smtClean="0"/>
              <a:t>（岩波書店、</a:t>
            </a:r>
            <a:r>
              <a:rPr lang="en-US" altLang="ja-JP" sz="2600" dirty="0" smtClean="0"/>
              <a:t>2012</a:t>
            </a:r>
            <a:r>
              <a:rPr lang="ja-JP" altLang="en-US" sz="2600" dirty="0" smtClean="0"/>
              <a:t>年）</a:t>
            </a:r>
            <a:endParaRPr lang="en-US" altLang="ja-JP" sz="2600" dirty="0" smtClean="0"/>
          </a:p>
          <a:p>
            <a:pPr>
              <a:lnSpc>
                <a:spcPct val="90000"/>
              </a:lnSpc>
              <a:defRPr/>
            </a:pPr>
            <a:r>
              <a:rPr lang="ja-JP" altLang="en-US" sz="2600" dirty="0"/>
              <a:t>李相哲（編）</a:t>
            </a:r>
            <a:r>
              <a:rPr lang="en-US" altLang="ja-JP" sz="2600" dirty="0">
                <a:hlinkClick r:id="rId5"/>
              </a:rPr>
              <a:t>『 </a:t>
            </a:r>
            <a:r>
              <a:rPr lang="ja-JP" altLang="en-US" sz="2600" dirty="0">
                <a:hlinkClick r:id="rId5"/>
              </a:rPr>
              <a:t>日中韓の戦後メディア史 </a:t>
            </a:r>
            <a:r>
              <a:rPr lang="en-US" altLang="ja-JP" sz="2600" dirty="0">
                <a:hlinkClick r:id="rId5"/>
              </a:rPr>
              <a:t>』</a:t>
            </a:r>
            <a:r>
              <a:rPr lang="ja-JP" altLang="en-US" sz="2600" dirty="0"/>
              <a:t>（朝倉書店、</a:t>
            </a:r>
            <a:r>
              <a:rPr lang="en-US" altLang="ja-JP" sz="2600" dirty="0"/>
              <a:t>2012</a:t>
            </a:r>
            <a:r>
              <a:rPr lang="ja-JP" altLang="en-US" sz="2600" dirty="0"/>
              <a:t>）</a:t>
            </a:r>
            <a:endParaRPr lang="en-US" altLang="ja-JP" sz="2600" dirty="0" smtClean="0"/>
          </a:p>
          <a:p>
            <a:pPr eaLnBrk="1" hangingPunct="1">
              <a:lnSpc>
                <a:spcPct val="90000"/>
              </a:lnSpc>
              <a:defRPr/>
            </a:pPr>
            <a:r>
              <a:rPr lang="en-US" altLang="ja-JP" sz="2600" dirty="0" smtClean="0"/>
              <a:t>Cunningham &amp; </a:t>
            </a:r>
            <a:r>
              <a:rPr lang="en-US" altLang="ja-JP" sz="2600" dirty="0" err="1" smtClean="0"/>
              <a:t>G.Turner</a:t>
            </a:r>
            <a:r>
              <a:rPr lang="en-US" altLang="ja-JP" sz="2600" dirty="0" smtClean="0"/>
              <a:t>, ed., </a:t>
            </a:r>
          </a:p>
          <a:p>
            <a:pPr marL="0" indent="0" eaLnBrk="1" hangingPunct="1">
              <a:lnSpc>
                <a:spcPct val="90000"/>
              </a:lnSpc>
              <a:buFont typeface="Wingdings" pitchFamily="2" charset="2"/>
              <a:buNone/>
              <a:defRPr/>
            </a:pPr>
            <a:r>
              <a:rPr lang="ja-JP" altLang="en-US" sz="2600" i="1" dirty="0" smtClean="0"/>
              <a:t>　　</a:t>
            </a:r>
            <a:r>
              <a:rPr lang="en-US" altLang="ja-JP" sz="2600" i="1" dirty="0" smtClean="0"/>
              <a:t>The Media &amp; Communications in Australia </a:t>
            </a:r>
            <a:r>
              <a:rPr lang="ja-JP" altLang="en-US" sz="2600" i="1" dirty="0" smtClean="0"/>
              <a:t>　</a:t>
            </a:r>
            <a:endParaRPr lang="en-US" altLang="ja-JP" sz="2600" i="1" dirty="0" smtClean="0"/>
          </a:p>
          <a:p>
            <a:pPr marL="0" indent="0" eaLnBrk="1" hangingPunct="1">
              <a:lnSpc>
                <a:spcPct val="90000"/>
              </a:lnSpc>
              <a:buFont typeface="Wingdings" pitchFamily="2" charset="2"/>
              <a:buNone/>
              <a:defRPr/>
            </a:pPr>
            <a:r>
              <a:rPr lang="ja-JP" altLang="en-US" sz="2600" i="1" dirty="0"/>
              <a:t>　</a:t>
            </a:r>
            <a:r>
              <a:rPr lang="ja-JP" altLang="en-US" sz="2600" i="1" dirty="0" smtClean="0"/>
              <a:t>　</a:t>
            </a:r>
            <a:r>
              <a:rPr lang="en-US" altLang="ja-JP" sz="2600" i="1" dirty="0"/>
              <a:t>4</a:t>
            </a:r>
            <a:r>
              <a:rPr lang="en-US" altLang="ja-JP" sz="2600" i="1" dirty="0" smtClean="0"/>
              <a:t>rd ed. </a:t>
            </a:r>
            <a:r>
              <a:rPr lang="en-US" altLang="ja-JP" sz="2600" dirty="0" smtClean="0"/>
              <a:t>Sydney: Allen and Unwin, 2014.</a:t>
            </a:r>
          </a:p>
          <a:p>
            <a:pPr eaLnBrk="1" hangingPunct="1">
              <a:lnSpc>
                <a:spcPct val="90000"/>
              </a:lnSpc>
              <a:defRPr/>
            </a:pPr>
            <a:r>
              <a:rPr lang="ja-JP" altLang="en-US" sz="2600" dirty="0" smtClean="0"/>
              <a:t>竹田いさみ・森健・永野隆行</a:t>
            </a:r>
            <a:r>
              <a:rPr lang="en-US" altLang="ja-JP" sz="2600" dirty="0" smtClean="0"/>
              <a:t>(</a:t>
            </a:r>
            <a:r>
              <a:rPr lang="ja-JP" altLang="en-US" sz="2600" dirty="0" smtClean="0"/>
              <a:t>編著</a:t>
            </a:r>
            <a:r>
              <a:rPr lang="en-US" altLang="ja-JP" sz="2600" dirty="0" smtClean="0"/>
              <a:t>)『</a:t>
            </a:r>
            <a:r>
              <a:rPr lang="ja-JP" altLang="en-US" sz="2600" dirty="0" smtClean="0"/>
              <a:t>オーストラリア入門第</a:t>
            </a:r>
            <a:r>
              <a:rPr lang="en-US" altLang="ja-JP" sz="2600" dirty="0" smtClean="0"/>
              <a:t>2</a:t>
            </a:r>
            <a:r>
              <a:rPr lang="ja-JP" altLang="en-US" sz="2600" dirty="0" smtClean="0"/>
              <a:t>版</a:t>
            </a:r>
            <a:r>
              <a:rPr lang="en-US" altLang="ja-JP" sz="2600" dirty="0" smtClean="0"/>
              <a:t>』 </a:t>
            </a:r>
            <a:r>
              <a:rPr lang="ja-JP" altLang="en-US" sz="2600" dirty="0" smtClean="0"/>
              <a:t>（東京大学出版会、</a:t>
            </a:r>
            <a:r>
              <a:rPr lang="en-US" altLang="ja-JP" sz="2600" dirty="0" smtClean="0"/>
              <a:t>2007</a:t>
            </a:r>
            <a:r>
              <a:rPr lang="ja-JP" altLang="en-US" sz="2600" dirty="0" smtClean="0"/>
              <a:t>年）</a:t>
            </a:r>
            <a:endParaRPr lang="en-US" altLang="ja-JP" sz="2600" dirty="0" smtClean="0"/>
          </a:p>
          <a:p>
            <a:pPr marL="0" indent="0" eaLnBrk="1" hangingPunct="1">
              <a:lnSpc>
                <a:spcPct val="90000"/>
              </a:lnSpc>
              <a:buFont typeface="Wingdings" pitchFamily="2" charset="2"/>
              <a:buNone/>
              <a:defRPr/>
            </a:pPr>
            <a:endParaRPr lang="en-US" altLang="ja-JP" dirty="0" smtClean="0"/>
          </a:p>
          <a:p>
            <a:pPr eaLnBrk="1" hangingPunct="1">
              <a:lnSpc>
                <a:spcPct val="90000"/>
              </a:lnSpc>
              <a:defRPr/>
            </a:pPr>
            <a:endParaRPr lang="ja-JP" altLang="en-US" dirty="0" smtClean="0"/>
          </a:p>
        </p:txBody>
      </p:sp>
      <p:sp>
        <p:nvSpPr>
          <p:cNvPr id="1229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229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92851E0-1DED-4B31-ADF8-820E5CC28ED2}" type="slidenum">
              <a:rPr kumimoji="0" lang="en-US" altLang="ja-JP" smtClean="0">
                <a:latin typeface="Arial Black" pitchFamily="34" charset="0"/>
              </a:rPr>
              <a:pPr eaLnBrk="1" hangingPunct="1"/>
              <a:t>5</a:t>
            </a:fld>
            <a:endParaRPr kumimoji="0" lang="en-US" altLang="ja-JP" smtClean="0">
              <a:latin typeface="Arial Black" pitchFamily="34" charset="0"/>
            </a:endParaRPr>
          </a:p>
        </p:txBody>
      </p:sp>
      <p:sp>
        <p:nvSpPr>
          <p:cNvPr id="12292" name="Rectangle 2"/>
          <p:cNvSpPr>
            <a:spLocks noGrp="1" noChangeArrowheads="1"/>
          </p:cNvSpPr>
          <p:nvPr>
            <p:ph type="title"/>
          </p:nvPr>
        </p:nvSpPr>
        <p:spPr/>
        <p:txBody>
          <a:bodyPr/>
          <a:lstStyle/>
          <a:p>
            <a:pPr eaLnBrk="1" hangingPunct="1"/>
            <a:r>
              <a:rPr lang="ja-JP" altLang="en-US" smtClean="0"/>
              <a:t>教科書・参考書</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タイトル 2"/>
          <p:cNvSpPr>
            <a:spLocks noGrp="1"/>
          </p:cNvSpPr>
          <p:nvPr>
            <p:ph type="title"/>
          </p:nvPr>
        </p:nvSpPr>
        <p:spPr>
          <a:xfrm>
            <a:off x="683568" y="228600"/>
            <a:ext cx="7526982" cy="914400"/>
          </a:xfrm>
        </p:spPr>
        <p:txBody>
          <a:bodyPr/>
          <a:lstStyle/>
          <a:p>
            <a:r>
              <a:rPr lang="ja-JP" altLang="en-US" dirty="0" smtClean="0"/>
              <a:t>主要参考</a:t>
            </a:r>
            <a:r>
              <a:rPr lang="ja-JP" altLang="en-US" dirty="0"/>
              <a:t>文献</a:t>
            </a:r>
            <a:endParaRPr lang="ja-JP" altLang="en-US" dirty="0" smtClean="0"/>
          </a:p>
        </p:txBody>
      </p:sp>
      <p:sp>
        <p:nvSpPr>
          <p:cNvPr id="13316" name="Rectangle 3"/>
          <p:cNvSpPr>
            <a:spLocks noGrp="1" noChangeArrowheads="1"/>
          </p:cNvSpPr>
          <p:nvPr>
            <p:ph type="body" sz="half" idx="1"/>
          </p:nvPr>
        </p:nvSpPr>
        <p:spPr>
          <a:xfrm>
            <a:off x="609600" y="1600200"/>
            <a:ext cx="7922840" cy="4419600"/>
          </a:xfrm>
        </p:spPr>
        <p:txBody>
          <a:bodyPr>
            <a:normAutofit/>
          </a:bodyPr>
          <a:lstStyle/>
          <a:p>
            <a:r>
              <a:rPr lang="ja-JP" altLang="en-US" sz="2000" dirty="0" smtClean="0"/>
              <a:t>追手門</a:t>
            </a:r>
            <a:r>
              <a:rPr lang="ja-JP" altLang="en-US" sz="2000" dirty="0"/>
              <a:t>学院大学オーストラリア研究所</a:t>
            </a:r>
            <a:r>
              <a:rPr lang="en-US" altLang="ja-JP" sz="2000" b="1" dirty="0"/>
              <a:t>『</a:t>
            </a:r>
            <a:r>
              <a:rPr lang="ja-JP" altLang="en-US" sz="2000" b="1" dirty="0"/>
              <a:t>オーストラリア研究紀要</a:t>
            </a:r>
            <a:r>
              <a:rPr lang="en-US" altLang="ja-JP" sz="2000" b="1" dirty="0"/>
              <a:t>』 </a:t>
            </a:r>
          </a:p>
          <a:p>
            <a:r>
              <a:rPr lang="ja-JP" altLang="en-US" sz="2000" dirty="0">
                <a:hlinkClick r:id="rId3"/>
              </a:rPr>
              <a:t>オーストラリア学会</a:t>
            </a:r>
            <a:r>
              <a:rPr lang="ja-JP" altLang="en-US" sz="2000" dirty="0"/>
              <a:t>（編）</a:t>
            </a:r>
            <a:r>
              <a:rPr lang="ja-JP" altLang="en-US" sz="2000" b="1" dirty="0"/>
              <a:t>　　</a:t>
            </a:r>
            <a:r>
              <a:rPr lang="en-US" altLang="ja-JP" sz="2000" b="1" dirty="0"/>
              <a:t>『</a:t>
            </a:r>
            <a:r>
              <a:rPr lang="ja-JP" altLang="en-US" sz="2000" b="1" dirty="0"/>
              <a:t>オーストラリア研究</a:t>
            </a:r>
            <a:r>
              <a:rPr lang="en-US" altLang="ja-JP" sz="2000" b="1" dirty="0"/>
              <a:t>』</a:t>
            </a:r>
          </a:p>
          <a:p>
            <a:r>
              <a:rPr lang="ja-JP" altLang="en-US" sz="2000" dirty="0"/>
              <a:t>日本ニュージーランド学会編</a:t>
            </a:r>
            <a:r>
              <a:rPr lang="en-US" altLang="ja-JP" sz="2000" dirty="0"/>
              <a:t>『</a:t>
            </a:r>
            <a:r>
              <a:rPr lang="ja-JP" altLang="en-US" sz="2000" dirty="0"/>
              <a:t>ニュージーランド入門</a:t>
            </a:r>
            <a:r>
              <a:rPr lang="en-US" altLang="ja-JP" sz="2000" dirty="0"/>
              <a:t>』</a:t>
            </a:r>
            <a:r>
              <a:rPr lang="ja-JP" altLang="en-US" sz="2000" dirty="0"/>
              <a:t>（慶應義塾大学）</a:t>
            </a:r>
          </a:p>
          <a:p>
            <a:pPr>
              <a:lnSpc>
                <a:spcPct val="90000"/>
              </a:lnSpc>
            </a:pPr>
            <a:r>
              <a:rPr lang="ja-JP" altLang="en-US" sz="2000" dirty="0" smtClean="0"/>
              <a:t>越智</a:t>
            </a:r>
            <a:r>
              <a:rPr lang="ja-JP" altLang="en-US" sz="2000" dirty="0"/>
              <a:t>道雄　</a:t>
            </a:r>
            <a:r>
              <a:rPr lang="en-US" altLang="ja-JP" sz="2000" dirty="0"/>
              <a:t>『</a:t>
            </a:r>
            <a:r>
              <a:rPr lang="ja-JP" altLang="en-US" sz="2000" dirty="0"/>
              <a:t>ｵｰｽﾄﾗﾘｱを知るための</a:t>
            </a:r>
            <a:r>
              <a:rPr lang="en-US" altLang="ja-JP" sz="2000" dirty="0"/>
              <a:t>48</a:t>
            </a:r>
            <a:r>
              <a:rPr lang="ja-JP" altLang="en-US" sz="2000" dirty="0"/>
              <a:t>章</a:t>
            </a:r>
            <a:r>
              <a:rPr lang="en-US" altLang="ja-JP" sz="2000" dirty="0"/>
              <a:t>』</a:t>
            </a:r>
            <a:r>
              <a:rPr lang="ja-JP" altLang="en-US" sz="2000" dirty="0"/>
              <a:t>（明石書店、</a:t>
            </a:r>
            <a:r>
              <a:rPr lang="en-US" altLang="ja-JP" sz="2000" dirty="0"/>
              <a:t>2000</a:t>
            </a:r>
            <a:r>
              <a:rPr lang="ja-JP" altLang="en-US" sz="2000" dirty="0"/>
              <a:t>）</a:t>
            </a:r>
          </a:p>
          <a:p>
            <a:pPr>
              <a:lnSpc>
                <a:spcPct val="90000"/>
              </a:lnSpc>
            </a:pPr>
            <a:r>
              <a:rPr lang="ja-JP" altLang="en-US" sz="2000" dirty="0"/>
              <a:t>杉本良夫　</a:t>
            </a:r>
            <a:r>
              <a:rPr lang="en-US" altLang="ja-JP" sz="2000" dirty="0"/>
              <a:t>『</a:t>
            </a:r>
            <a:r>
              <a:rPr lang="ja-JP" altLang="en-US" sz="2000" dirty="0"/>
              <a:t>オーストラリア</a:t>
            </a:r>
            <a:r>
              <a:rPr lang="en-US" altLang="ja-JP" sz="2000" dirty="0"/>
              <a:t>』</a:t>
            </a:r>
            <a:r>
              <a:rPr lang="ja-JP" altLang="en-US" sz="2000" dirty="0"/>
              <a:t>（岩波新書、</a:t>
            </a:r>
            <a:r>
              <a:rPr lang="en-US" altLang="ja-JP" sz="2000" dirty="0"/>
              <a:t>2000</a:t>
            </a:r>
            <a:r>
              <a:rPr lang="ja-JP" altLang="en-US" sz="2000" dirty="0"/>
              <a:t>）</a:t>
            </a:r>
          </a:p>
          <a:p>
            <a:pPr>
              <a:lnSpc>
                <a:spcPct val="90000"/>
              </a:lnSpc>
            </a:pPr>
            <a:r>
              <a:rPr lang="ja-JP" altLang="en-US" sz="2000" dirty="0"/>
              <a:t>関根政美　</a:t>
            </a:r>
            <a:r>
              <a:rPr lang="en-US" altLang="ja-JP" sz="2000" dirty="0"/>
              <a:t>『</a:t>
            </a:r>
            <a:r>
              <a:rPr lang="ja-JP" altLang="en-US" sz="2000" dirty="0"/>
              <a:t>多文化主義社会の到来</a:t>
            </a:r>
            <a:r>
              <a:rPr lang="en-US" altLang="ja-JP" sz="2000" dirty="0"/>
              <a:t>』</a:t>
            </a:r>
            <a:r>
              <a:rPr lang="ja-JP" altLang="en-US" sz="2000" dirty="0"/>
              <a:t>（朝日選書、</a:t>
            </a:r>
            <a:r>
              <a:rPr lang="en-US" altLang="ja-JP" sz="2000" dirty="0"/>
              <a:t>2000</a:t>
            </a:r>
            <a:r>
              <a:rPr lang="ja-JP" altLang="en-US" sz="2000" dirty="0"/>
              <a:t>）</a:t>
            </a:r>
          </a:p>
          <a:p>
            <a:pPr>
              <a:lnSpc>
                <a:spcPct val="90000"/>
              </a:lnSpc>
            </a:pPr>
            <a:r>
              <a:rPr lang="ja-JP" altLang="en-US" sz="2000" dirty="0"/>
              <a:t>竹田いさみ　</a:t>
            </a:r>
            <a:r>
              <a:rPr lang="en-US" altLang="ja-JP" sz="2000" dirty="0"/>
              <a:t>『</a:t>
            </a:r>
            <a:r>
              <a:rPr lang="ja-JP" altLang="en-US" sz="2000" dirty="0"/>
              <a:t>物語　ｵｰｽﾄﾗﾘｱの歴史</a:t>
            </a:r>
            <a:r>
              <a:rPr lang="en-US" altLang="ja-JP" sz="2000" dirty="0"/>
              <a:t>』</a:t>
            </a:r>
            <a:r>
              <a:rPr lang="ja-JP" altLang="en-US" sz="2000" dirty="0"/>
              <a:t>（中公新書、</a:t>
            </a:r>
            <a:r>
              <a:rPr lang="en-US" altLang="ja-JP" sz="2000" dirty="0"/>
              <a:t>2000</a:t>
            </a:r>
            <a:r>
              <a:rPr lang="ja-JP" altLang="en-US" sz="2000" dirty="0"/>
              <a:t>）</a:t>
            </a:r>
          </a:p>
          <a:p>
            <a:pPr>
              <a:lnSpc>
                <a:spcPct val="90000"/>
              </a:lnSpc>
            </a:pPr>
            <a:r>
              <a:rPr lang="ja-JP" altLang="en-US" sz="2000" dirty="0"/>
              <a:t>堀　武昭　</a:t>
            </a:r>
            <a:r>
              <a:rPr lang="en-US" altLang="ja-JP" sz="2000" dirty="0"/>
              <a:t>『</a:t>
            </a:r>
            <a:r>
              <a:rPr lang="ja-JP" altLang="en-US" sz="2000" dirty="0"/>
              <a:t>オーストラリアＡ </a:t>
            </a:r>
            <a:r>
              <a:rPr lang="en-US" altLang="ja-JP" sz="2000" dirty="0"/>
              <a:t>to Z』</a:t>
            </a:r>
            <a:r>
              <a:rPr lang="ja-JP" altLang="en-US" sz="2000" dirty="0"/>
              <a:t>（丸善ライブラリー、</a:t>
            </a:r>
            <a:r>
              <a:rPr lang="en-US" altLang="ja-JP" sz="2000" dirty="0"/>
              <a:t>1993</a:t>
            </a:r>
            <a:r>
              <a:rPr lang="ja-JP" altLang="en-US" sz="2000" dirty="0"/>
              <a:t>）</a:t>
            </a:r>
            <a:endParaRPr lang="ja-JP" altLang="en-US" sz="2000" b="1" dirty="0"/>
          </a:p>
          <a:p>
            <a:r>
              <a:rPr lang="en-US" altLang="ja-JP" sz="2000" dirty="0"/>
              <a:t>『</a:t>
            </a:r>
            <a:r>
              <a:rPr lang="ja-JP" altLang="en-US" sz="2000" dirty="0"/>
              <a:t>オセアニアを知る事典</a:t>
            </a:r>
            <a:r>
              <a:rPr lang="en-US" altLang="ja-JP" sz="2000" dirty="0"/>
              <a:t>』</a:t>
            </a:r>
            <a:r>
              <a:rPr lang="ja-JP" altLang="en-US" sz="2000" dirty="0"/>
              <a:t>（平凡社、</a:t>
            </a:r>
            <a:r>
              <a:rPr lang="en-US" altLang="ja-JP" sz="2000" dirty="0" smtClean="0"/>
              <a:t>2010</a:t>
            </a:r>
            <a:r>
              <a:rPr lang="ja-JP" altLang="en-US" sz="2000" dirty="0" smtClean="0"/>
              <a:t>）</a:t>
            </a:r>
            <a:endParaRPr lang="ja-JP" altLang="en-US" sz="2000" dirty="0"/>
          </a:p>
          <a:p>
            <a:r>
              <a:rPr lang="ja-JP" altLang="en-US" sz="2000" dirty="0" smtClean="0"/>
              <a:t>池本</a:t>
            </a:r>
            <a:r>
              <a:rPr lang="ja-JP" altLang="en-US" sz="2000" dirty="0"/>
              <a:t>健一</a:t>
            </a:r>
            <a:r>
              <a:rPr lang="en-US" altLang="ja-JP" sz="2000" dirty="0"/>
              <a:t>『</a:t>
            </a:r>
            <a:r>
              <a:rPr lang="ja-JP" altLang="en-US" sz="2000" dirty="0"/>
              <a:t>ニュージーランド</a:t>
            </a:r>
            <a:r>
              <a:rPr lang="en-US" altLang="ja-JP" sz="2000" dirty="0" smtClean="0"/>
              <a:t>A</a:t>
            </a:r>
            <a:r>
              <a:rPr lang="ja-JP" altLang="en-US" sz="2000" dirty="0" smtClean="0"/>
              <a:t>　</a:t>
            </a:r>
            <a:r>
              <a:rPr lang="en-US" altLang="ja-JP" sz="2000" dirty="0" smtClean="0"/>
              <a:t>to</a:t>
            </a:r>
            <a:r>
              <a:rPr lang="ja-JP" altLang="en-US" sz="2000" dirty="0" smtClean="0"/>
              <a:t>　</a:t>
            </a:r>
            <a:r>
              <a:rPr lang="en-US" altLang="ja-JP" sz="2000" dirty="0" smtClean="0"/>
              <a:t>Z</a:t>
            </a:r>
            <a:r>
              <a:rPr lang="en-US" altLang="ja-JP" sz="2000" dirty="0"/>
              <a:t>』</a:t>
            </a:r>
            <a:r>
              <a:rPr lang="ja-JP" altLang="en-US" sz="2000" dirty="0"/>
              <a:t>（丸善ライブラリー、</a:t>
            </a:r>
            <a:r>
              <a:rPr lang="en-US" altLang="ja-JP" sz="2000" dirty="0"/>
              <a:t>1998</a:t>
            </a:r>
            <a:r>
              <a:rPr lang="ja-JP" altLang="en-US" sz="2000" dirty="0"/>
              <a:t>）</a:t>
            </a:r>
          </a:p>
          <a:p>
            <a:r>
              <a:rPr lang="ja-JP" altLang="en-US" sz="2000" dirty="0"/>
              <a:t>和田明子</a:t>
            </a:r>
            <a:r>
              <a:rPr lang="en-US" altLang="ja-JP" sz="2000" dirty="0"/>
              <a:t>『</a:t>
            </a:r>
            <a:r>
              <a:rPr lang="ja-JP" altLang="en-US" sz="2000" dirty="0"/>
              <a:t>ニュージーランドの市民と政治</a:t>
            </a:r>
            <a:r>
              <a:rPr lang="en-US" altLang="ja-JP" sz="2000" dirty="0"/>
              <a:t>』</a:t>
            </a:r>
            <a:r>
              <a:rPr lang="ja-JP" altLang="en-US" sz="2000" dirty="0"/>
              <a:t>（明石書店、</a:t>
            </a:r>
            <a:r>
              <a:rPr lang="en-US" altLang="ja-JP" sz="2000" dirty="0"/>
              <a:t>2000</a:t>
            </a:r>
            <a:r>
              <a:rPr lang="ja-JP" altLang="en-US" sz="2000" dirty="0"/>
              <a:t>）</a:t>
            </a:r>
          </a:p>
          <a:p>
            <a:endParaRPr lang="en-US" altLang="ja-JP" sz="2000" b="1" dirty="0" smtClean="0"/>
          </a:p>
          <a:p>
            <a:endParaRPr lang="en-US" altLang="ja-JP" sz="2000" b="1" dirty="0"/>
          </a:p>
          <a:p>
            <a:pPr eaLnBrk="1" hangingPunct="1">
              <a:lnSpc>
                <a:spcPct val="90000"/>
              </a:lnSpc>
            </a:pPr>
            <a:endParaRPr lang="ja-JP" altLang="en-US" sz="2000" dirty="0" smtClean="0"/>
          </a:p>
        </p:txBody>
      </p:sp>
      <p:sp>
        <p:nvSpPr>
          <p:cNvPr id="13314"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13315"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F3CF447-D4A3-42A8-9D3F-454D012E5146}" type="slidenum">
              <a:rPr kumimoji="0" lang="en-US" altLang="ja-JP" smtClean="0">
                <a:latin typeface="Arial Black" pitchFamily="34" charset="0"/>
              </a:rPr>
              <a:pPr eaLnBrk="1" hangingPunct="1"/>
              <a:t>6</a:t>
            </a:fld>
            <a:endParaRPr kumimoji="0" lang="en-US" altLang="ja-JP" smtClean="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
          <p:cNvSpPr>
            <a:spLocks noGrp="1" noChangeArrowheads="1"/>
          </p:cNvSpPr>
          <p:nvPr>
            <p:ph idx="1"/>
          </p:nvPr>
        </p:nvSpPr>
        <p:spPr>
          <a:xfrm>
            <a:off x="609600" y="1600200"/>
            <a:ext cx="3386138" cy="4419600"/>
          </a:xfrm>
        </p:spPr>
        <p:txBody>
          <a:bodyPr/>
          <a:lstStyle/>
          <a:p>
            <a:pPr eaLnBrk="1" hangingPunct="1"/>
            <a:r>
              <a:rPr lang="ja-JP" altLang="en-US" sz="2800" dirty="0" smtClean="0">
                <a:hlinkClick r:id="rId3" action="ppaction://hlinksldjump"/>
              </a:rPr>
              <a:t>講義概要</a:t>
            </a:r>
            <a:endParaRPr lang="ja-JP" altLang="en-US" sz="2800" dirty="0" smtClean="0"/>
          </a:p>
          <a:p>
            <a:pPr eaLnBrk="1" hangingPunct="1"/>
            <a:r>
              <a:rPr lang="ja-JP" altLang="en-US" sz="2800" dirty="0" smtClean="0">
                <a:hlinkClick r:id="rId4" action="ppaction://hlinksldjump"/>
              </a:rPr>
              <a:t>注意事項</a:t>
            </a:r>
            <a:endParaRPr lang="ja-JP" altLang="en-US" sz="2800" dirty="0" smtClean="0"/>
          </a:p>
          <a:p>
            <a:pPr eaLnBrk="1" hangingPunct="1"/>
            <a:r>
              <a:rPr lang="ja-JP" altLang="en-US" sz="2800" dirty="0" smtClean="0">
                <a:hlinkClick r:id="rId4" action="ppaction://hlinksldjump"/>
              </a:rPr>
              <a:t>評価</a:t>
            </a:r>
            <a:endParaRPr lang="ja-JP" altLang="en-US" sz="2800" dirty="0" smtClean="0"/>
          </a:p>
          <a:p>
            <a:pPr eaLnBrk="1" hangingPunct="1"/>
            <a:r>
              <a:rPr lang="ja-JP" altLang="en-US" sz="2800" dirty="0" smtClean="0">
                <a:hlinkClick r:id="rId5"/>
              </a:rPr>
              <a:t>講義日程</a:t>
            </a:r>
            <a:r>
              <a:rPr lang="ja-JP" altLang="en-US" sz="2800" dirty="0" smtClean="0"/>
              <a:t>　ほか</a:t>
            </a:r>
          </a:p>
          <a:p>
            <a:pPr eaLnBrk="1" hangingPunct="1"/>
            <a:r>
              <a:rPr lang="ja-JP" altLang="en-US" sz="2800" dirty="0" smtClean="0"/>
              <a:t>その他　授業評価</a:t>
            </a:r>
          </a:p>
          <a:p>
            <a:pPr eaLnBrk="1" hangingPunct="1"/>
            <a:endParaRPr lang="ja-JP" altLang="en-US" sz="2800" dirty="0" smtClean="0"/>
          </a:p>
          <a:p>
            <a:pPr eaLnBrk="1" hangingPunct="1"/>
            <a:endParaRPr lang="en-US" altLang="ja-JP" sz="2800" dirty="0" smtClean="0"/>
          </a:p>
        </p:txBody>
      </p:sp>
      <p:sp>
        <p:nvSpPr>
          <p:cNvPr id="6146"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614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4ACE6D0-1CC6-40E2-9AB3-3F88D11B5F6B}" type="slidenum">
              <a:rPr kumimoji="0" lang="en-US" altLang="ja-JP" smtClean="0">
                <a:latin typeface="Arial Black" pitchFamily="34" charset="0"/>
              </a:rPr>
              <a:pPr eaLnBrk="1" hangingPunct="1"/>
              <a:t>7</a:t>
            </a:fld>
            <a:endParaRPr kumimoji="0" lang="en-US" altLang="ja-JP" smtClean="0">
              <a:latin typeface="Arial Black" pitchFamily="34" charset="0"/>
            </a:endParaRPr>
          </a:p>
        </p:txBody>
      </p:sp>
      <p:sp>
        <p:nvSpPr>
          <p:cNvPr id="6148" name="Rectangle 2"/>
          <p:cNvSpPr>
            <a:spLocks noGrp="1" noChangeArrowheads="1"/>
          </p:cNvSpPr>
          <p:nvPr>
            <p:ph type="title"/>
          </p:nvPr>
        </p:nvSpPr>
        <p:spPr/>
        <p:txBody>
          <a:bodyPr/>
          <a:lstStyle/>
          <a:p>
            <a:pPr eaLnBrk="1" hangingPunct="1"/>
            <a:r>
              <a:rPr lang="ja-JP" altLang="en-US" dirty="0" smtClean="0"/>
              <a:t>第</a:t>
            </a:r>
            <a:r>
              <a:rPr lang="en-US" altLang="ja-JP" dirty="0" smtClean="0"/>
              <a:t>1</a:t>
            </a:r>
            <a:r>
              <a:rPr lang="ja-JP" altLang="en-US" dirty="0" smtClean="0"/>
              <a:t>回・授業内容　</a:t>
            </a:r>
            <a:r>
              <a:rPr lang="en-US" altLang="ja-JP" dirty="0" smtClean="0"/>
              <a:t>9</a:t>
            </a:r>
            <a:r>
              <a:rPr lang="ja-JP" altLang="en-US" dirty="0" smtClean="0"/>
              <a:t>月</a:t>
            </a:r>
            <a:r>
              <a:rPr lang="en-US" altLang="ja-JP" dirty="0" smtClean="0"/>
              <a:t>28</a:t>
            </a:r>
            <a:r>
              <a:rPr lang="ja-JP" altLang="en-US" dirty="0" smtClean="0"/>
              <a:t>日</a:t>
            </a:r>
          </a:p>
        </p:txBody>
      </p:sp>
      <p:pic>
        <p:nvPicPr>
          <p:cNvPr id="6150" name="Picture 7" descr="C:\Users\SYuga\Pictures\PHOTOfunSTUDIO\20100219\P1000011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628775"/>
            <a:ext cx="34099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196752"/>
            <a:ext cx="8229600" cy="5256584"/>
          </a:xfrm>
        </p:spPr>
        <p:txBody>
          <a:bodyPr>
            <a:noAutofit/>
          </a:bodyPr>
          <a:lstStyle/>
          <a:p>
            <a:r>
              <a:rPr lang="ja-JP" altLang="en-US" sz="2400" dirty="0"/>
              <a:t>韓国</a:t>
            </a:r>
            <a:endParaRPr lang="en-US" altLang="ja-JP" sz="2400" dirty="0" smtClean="0"/>
          </a:p>
          <a:p>
            <a:r>
              <a:rPr lang="ja-JP" altLang="en-US" sz="2400" dirty="0" smtClean="0"/>
              <a:t>オセアニア</a:t>
            </a:r>
            <a:r>
              <a:rPr lang="ja-JP" altLang="en-US" sz="2400" dirty="0"/>
              <a:t>地域、島嶼国、ニュージーランド、とくに現代オーストラリア社会（成立の過程、発展）のジャーナリズムの形成、マス・メディアの発展を軸に政治、経済、文化的側面からマス・メディア、ジャーナリズムと社会を</a:t>
            </a:r>
            <a:r>
              <a:rPr lang="ja-JP" altLang="en-US" sz="2400" dirty="0" smtClean="0"/>
              <a:t>考える。</a:t>
            </a:r>
            <a:endParaRPr lang="en-US" altLang="ja-JP" sz="2400" dirty="0" smtClean="0"/>
          </a:p>
          <a:p>
            <a:r>
              <a:rPr lang="ja-JP" altLang="en-US" sz="2400" dirty="0" smtClean="0"/>
              <a:t>受講者</a:t>
            </a:r>
            <a:r>
              <a:rPr lang="ja-JP" altLang="en-US" sz="2400" dirty="0"/>
              <a:t>の同地域に関するイメージ、基礎知識を確認し、その原因を探ることからはじめる</a:t>
            </a:r>
            <a:r>
              <a:rPr lang="ja-JP" altLang="en-US" sz="2400" dirty="0" smtClean="0"/>
              <a:t>。</a:t>
            </a:r>
            <a:endParaRPr lang="en-US" altLang="ja-JP" sz="2400" dirty="0" smtClean="0"/>
          </a:p>
          <a:p>
            <a:r>
              <a:rPr lang="ja-JP" altLang="en-US" sz="2400" dirty="0" smtClean="0"/>
              <a:t>島嶼</a:t>
            </a:r>
            <a:r>
              <a:rPr lang="ja-JP" altLang="en-US" sz="2400" dirty="0"/>
              <a:t>国、ニュージーランドのメディアに触れ、オーストラリアのメディアと社会を探る</a:t>
            </a:r>
            <a:r>
              <a:rPr lang="ja-JP" altLang="en-US" sz="2400" dirty="0" smtClean="0"/>
              <a:t>。</a:t>
            </a:r>
            <a:endParaRPr lang="en-US" altLang="ja-JP" sz="2400" dirty="0" smtClean="0"/>
          </a:p>
          <a:p>
            <a:r>
              <a:rPr lang="ja-JP" altLang="en-US" sz="2400" dirty="0" smtClean="0"/>
              <a:t>常にアジア（韓国）、</a:t>
            </a:r>
            <a:r>
              <a:rPr lang="ja-JP" altLang="en-US" sz="2400" dirty="0"/>
              <a:t>世界のなかのオーストラリア、そして日本とオーストラリアの関係という視点を大切にしたい。オーストラリア、オセアニア、アジア地域などに関心がある学生の受講が望ましい。</a:t>
            </a:r>
            <a:br>
              <a:rPr lang="ja-JP" altLang="en-US" sz="2400" dirty="0"/>
            </a:br>
            <a:endParaRPr kumimoji="1" lang="ja-JP" altLang="en-US" sz="2400" dirty="0"/>
          </a:p>
        </p:txBody>
      </p:sp>
      <p:sp>
        <p:nvSpPr>
          <p:cNvPr id="3" name="フッター プレースホルダー 2"/>
          <p:cNvSpPr>
            <a:spLocks noGrp="1"/>
          </p:cNvSpPr>
          <p:nvPr>
            <p:ph type="ftr" sz="quarter" idx="11"/>
          </p:nvPr>
        </p:nvSpPr>
        <p:spPr/>
        <p:txBody>
          <a:bodyPr/>
          <a:lstStyle/>
          <a:p>
            <a:pPr>
              <a:defRPr/>
            </a:pPr>
            <a:r>
              <a:rPr lang="ja-JP" altLang="en-US" smtClean="0"/>
              <a:t>外国ジャーナリズム</a:t>
            </a:r>
            <a:r>
              <a:rPr lang="en-US" altLang="ja-JP" smtClean="0"/>
              <a:t>Ia(2017)</a:t>
            </a:r>
            <a:endParaRPr lang="en-US" altLang="ja-JP"/>
          </a:p>
        </p:txBody>
      </p:sp>
      <p:sp>
        <p:nvSpPr>
          <p:cNvPr id="4" name="スライド番号プレースホルダー 3"/>
          <p:cNvSpPr>
            <a:spLocks noGrp="1"/>
          </p:cNvSpPr>
          <p:nvPr>
            <p:ph type="sldNum" sz="quarter" idx="12"/>
          </p:nvPr>
        </p:nvSpPr>
        <p:spPr/>
        <p:txBody>
          <a:bodyPr>
            <a:normAutofit/>
          </a:bodyPr>
          <a:lstStyle/>
          <a:p>
            <a:pPr>
              <a:defRPr/>
            </a:pPr>
            <a:fld id="{C525C972-D123-47AF-BE88-08C2CD3511F0}" type="slidenum">
              <a:rPr lang="en-US" altLang="ja-JP" smtClean="0"/>
              <a:pPr>
                <a:defRPr/>
              </a:pPr>
              <a:t>8</a:t>
            </a:fld>
            <a:endParaRPr lang="en-US" altLang="ja-JP"/>
          </a:p>
        </p:txBody>
      </p:sp>
      <p:sp>
        <p:nvSpPr>
          <p:cNvPr id="5" name="タイトル 4"/>
          <p:cNvSpPr>
            <a:spLocks noGrp="1"/>
          </p:cNvSpPr>
          <p:nvPr>
            <p:ph type="title"/>
          </p:nvPr>
        </p:nvSpPr>
        <p:spPr/>
        <p:txBody>
          <a:bodyPr/>
          <a:lstStyle/>
          <a:p>
            <a:r>
              <a:rPr lang="ja-JP" altLang="en-US" dirty="0" smtClean="0"/>
              <a:t>講義概要</a:t>
            </a:r>
            <a:endParaRPr kumimoji="1" lang="ja-JP" altLang="en-US" dirty="0"/>
          </a:p>
        </p:txBody>
      </p:sp>
    </p:spTree>
    <p:extLst>
      <p:ext uri="{BB962C8B-B14F-4D97-AF65-F5344CB8AC3E}">
        <p14:creationId xmlns:p14="http://schemas.microsoft.com/office/powerpoint/2010/main" val="291603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idx="1"/>
          </p:nvPr>
        </p:nvSpPr>
        <p:spPr/>
        <p:txBody>
          <a:bodyPr>
            <a:normAutofit/>
          </a:bodyPr>
          <a:lstStyle/>
          <a:p>
            <a:pPr algn="just" eaLnBrk="1" hangingPunct="1">
              <a:spcBef>
                <a:spcPts val="500"/>
              </a:spcBef>
              <a:spcAft>
                <a:spcPts val="500"/>
              </a:spcAft>
            </a:pPr>
            <a:r>
              <a:rPr lang="ja-JP" altLang="en-US" sz="2800" dirty="0" smtClean="0">
                <a:latin typeface="ＭＳ Ｐゴシック" pitchFamily="50" charset="-128"/>
              </a:rPr>
              <a:t>出欠の有無は</a:t>
            </a:r>
            <a:r>
              <a:rPr lang="ja-JP" altLang="en-US" sz="2800" dirty="0">
                <a:latin typeface="ＭＳ Ｐゴシック" pitchFamily="50" charset="-128"/>
              </a:rPr>
              <a:t>随時</a:t>
            </a:r>
            <a:r>
              <a:rPr lang="ja-JP" altLang="en-US" sz="2800" dirty="0" smtClean="0">
                <a:latin typeface="ＭＳ Ｐゴシック" pitchFamily="50" charset="-128"/>
              </a:rPr>
              <a:t>講義開始時にとる。遅刻者が講義終了後自己申告しない場合は欠席扱い。</a:t>
            </a:r>
          </a:p>
          <a:p>
            <a:pPr algn="just" eaLnBrk="1" hangingPunct="1">
              <a:spcBef>
                <a:spcPts val="500"/>
              </a:spcBef>
              <a:spcAft>
                <a:spcPts val="500"/>
              </a:spcAft>
            </a:pPr>
            <a:r>
              <a:rPr lang="ja-JP" altLang="en-US" sz="2800" dirty="0" smtClean="0">
                <a:latin typeface="ＭＳ Ｐゴシック" pitchFamily="50" charset="-128"/>
              </a:rPr>
              <a:t>講義中の飲食、私語は厳禁。</a:t>
            </a:r>
          </a:p>
          <a:p>
            <a:pPr eaLnBrk="1" hangingPunct="1">
              <a:spcBef>
                <a:spcPts val="500"/>
              </a:spcBef>
              <a:spcAft>
                <a:spcPts val="500"/>
              </a:spcAft>
              <a:buClrTx/>
              <a:buSzTx/>
              <a:buFontTx/>
              <a:buNone/>
            </a:pPr>
            <a:r>
              <a:rPr lang="en-US" altLang="ja-JP" sz="2800" dirty="0" smtClean="0">
                <a:latin typeface="ＭＳ 明朝" charset="-128"/>
                <a:ea typeface="ＭＳ 明朝" charset="-128"/>
              </a:rPr>
              <a:t>(a)</a:t>
            </a:r>
            <a:r>
              <a:rPr lang="ja-JP" altLang="en-US" sz="2800" dirty="0" smtClean="0">
                <a:latin typeface="ＭＳ Ｐゴシック" pitchFamily="50" charset="-128"/>
              </a:rPr>
              <a:t>欠席が３分の１を超えた場合、単位の取得 は難しい。</a:t>
            </a:r>
          </a:p>
          <a:p>
            <a:pPr eaLnBrk="1" hangingPunct="1">
              <a:spcBef>
                <a:spcPts val="500"/>
              </a:spcBef>
              <a:spcAft>
                <a:spcPts val="500"/>
              </a:spcAft>
              <a:buClrTx/>
              <a:buSzTx/>
              <a:buFontTx/>
              <a:buNone/>
            </a:pPr>
            <a:r>
              <a:rPr lang="en-US" altLang="ja-JP" sz="2800" dirty="0" smtClean="0">
                <a:latin typeface="ＭＳ 明朝" charset="-128"/>
                <a:ea typeface="ＭＳ 明朝" charset="-128"/>
              </a:rPr>
              <a:t>(b)</a:t>
            </a:r>
            <a:r>
              <a:rPr lang="ja-JP" altLang="en-US" sz="2800" dirty="0" smtClean="0">
                <a:latin typeface="ＭＳ Ｐゴシック" pitchFamily="50" charset="-128"/>
              </a:rPr>
              <a:t>レポートや課題の提出また試験への参加を怠った受講生に対しても同じである。</a:t>
            </a:r>
          </a:p>
          <a:p>
            <a:pPr eaLnBrk="1" hangingPunct="1">
              <a:spcBef>
                <a:spcPts val="500"/>
              </a:spcBef>
              <a:spcAft>
                <a:spcPts val="500"/>
              </a:spcAft>
              <a:buClrTx/>
              <a:buSzTx/>
              <a:buFontTx/>
              <a:buNone/>
            </a:pPr>
            <a:r>
              <a:rPr lang="ja-JP" altLang="en-US" sz="2800" dirty="0" smtClean="0">
                <a:latin typeface="ＭＳ Ｐゴシック" pitchFamily="50" charset="-128"/>
              </a:rPr>
              <a:t>　</a:t>
            </a:r>
          </a:p>
        </p:txBody>
      </p:sp>
      <p:sp>
        <p:nvSpPr>
          <p:cNvPr id="7170"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smtClean="0"/>
              <a:t>外国ジャーナリズム</a:t>
            </a:r>
            <a:r>
              <a:rPr kumimoji="0" lang="en-US" altLang="ja-JP" smtClean="0"/>
              <a:t>Ia(2017)</a:t>
            </a:r>
            <a:endParaRPr kumimoji="0" lang="en-US" altLang="ja-JP"/>
          </a:p>
        </p:txBody>
      </p:sp>
      <p:sp>
        <p:nvSpPr>
          <p:cNvPr id="7171"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D551B0D-B766-4C31-A863-7B7572BE6563}" type="slidenum">
              <a:rPr kumimoji="0" lang="en-US" altLang="ja-JP" smtClean="0">
                <a:latin typeface="Arial Black" pitchFamily="34" charset="0"/>
              </a:rPr>
              <a:pPr eaLnBrk="1" hangingPunct="1"/>
              <a:t>9</a:t>
            </a:fld>
            <a:endParaRPr kumimoji="0" lang="en-US" altLang="ja-JP" smtClean="0">
              <a:latin typeface="Arial Black" pitchFamily="34" charset="0"/>
            </a:endParaRPr>
          </a:p>
        </p:txBody>
      </p:sp>
      <p:sp>
        <p:nvSpPr>
          <p:cNvPr id="7172" name="Rectangle 2"/>
          <p:cNvSpPr>
            <a:spLocks noGrp="1" noChangeArrowheads="1"/>
          </p:cNvSpPr>
          <p:nvPr>
            <p:ph type="title"/>
          </p:nvPr>
        </p:nvSpPr>
        <p:spPr/>
        <p:txBody>
          <a:bodyPr/>
          <a:lstStyle/>
          <a:p>
            <a:pPr eaLnBrk="1" hangingPunct="1"/>
            <a:r>
              <a:rPr lang="ja-JP" altLang="en-US" smtClean="0"/>
              <a:t>注意事項・評価</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299</TotalTime>
  <Words>709</Words>
  <Application>Microsoft Office PowerPoint</Application>
  <PresentationFormat>画面に合わせる (4:3)</PresentationFormat>
  <Paragraphs>182</Paragraphs>
  <Slides>19</Slides>
  <Notes>17</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ビジネス</vt:lpstr>
      <vt:lpstr>外国ジャーナリズムⅠa:2017 アジア・オセアニアのマス・メディア /ジャーナリズム　</vt:lpstr>
      <vt:lpstr>授業担当者</vt:lpstr>
      <vt:lpstr>授業は</vt:lpstr>
      <vt:lpstr>評価</vt:lpstr>
      <vt:lpstr>教科書・参考書</vt:lpstr>
      <vt:lpstr>主要参考文献</vt:lpstr>
      <vt:lpstr>第1回・授業内容　9月28日</vt:lpstr>
      <vt:lpstr>講義概要</vt:lpstr>
      <vt:lpstr>注意事項・評価</vt:lpstr>
      <vt:lpstr>評価についてのクレーム</vt:lpstr>
      <vt:lpstr>アジアの地図</vt:lpstr>
      <vt:lpstr>マス・メディアに関するデータ</vt:lpstr>
      <vt:lpstr>1.国勢に関する参考データ例</vt:lpstr>
      <vt:lpstr>２．基礎データ&lt;例&gt;</vt:lpstr>
      <vt:lpstr>　３a．１国のメディア状況概要＜例＞</vt:lpstr>
      <vt:lpstr>３b. ある国のマス・メディア研究＜例＞UK</vt:lpstr>
      <vt:lpstr>Encyclopedia of International Media and Communications</vt:lpstr>
      <vt:lpstr>ターゲットにより異なる</vt:lpstr>
      <vt:lpstr>http://pweb.cc.sophia.ac.jp/s-yuga/gakubu/JHref.htm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外国ジャーナリズムⅠa:2013 アジア・オセアニアのマス・メディア/ジャーナリズム</dc:title>
  <dc:creator>syuga</dc:creator>
  <cp:lastModifiedBy>s-yuga  TOSHIBA-1</cp:lastModifiedBy>
  <cp:revision>39</cp:revision>
  <cp:lastPrinted>2014-10-03T01:25:27Z</cp:lastPrinted>
  <dcterms:created xsi:type="dcterms:W3CDTF">2013-10-03T13:46:53Z</dcterms:created>
  <dcterms:modified xsi:type="dcterms:W3CDTF">2017-09-28T23:25:49Z</dcterms:modified>
</cp:coreProperties>
</file>