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2"/>
  </p:notesMasterIdLst>
  <p:handoutMasterIdLst>
    <p:handoutMasterId r:id="rId13"/>
  </p:handoutMasterIdLst>
  <p:sldIdLst>
    <p:sldId id="278" r:id="rId2"/>
    <p:sldId id="289" r:id="rId3"/>
    <p:sldId id="284" r:id="rId4"/>
    <p:sldId id="277" r:id="rId5"/>
    <p:sldId id="269" r:id="rId6"/>
    <p:sldId id="275" r:id="rId7"/>
    <p:sldId id="281" r:id="rId8"/>
    <p:sldId id="282" r:id="rId9"/>
    <p:sldId id="283" r:id="rId10"/>
    <p:sldId id="285" r:id="rId11"/>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386" y="-78"/>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A4BDF5B7-E5D5-4E63-99D0-F89419EB2915}" type="datetimeFigureOut">
              <a:rPr kumimoji="1" lang="ja-JP" altLang="en-US" smtClean="0"/>
              <a:t>2017/12/1</a:t>
            </a:fld>
            <a:endParaRPr kumimoji="1" lang="ja-JP" altLang="en-US"/>
          </a:p>
        </p:txBody>
      </p:sp>
      <p:sp>
        <p:nvSpPr>
          <p:cNvPr id="4" name="フッター プレースホルダー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700A2715-43E3-4D69-AF23-BE5D24168DA3}" type="slidenum">
              <a:rPr kumimoji="1" lang="ja-JP" altLang="en-US" smtClean="0"/>
              <a:t>‹#›</a:t>
            </a:fld>
            <a:endParaRPr kumimoji="1" lang="ja-JP" altLang="en-US"/>
          </a:p>
        </p:txBody>
      </p:sp>
    </p:spTree>
    <p:extLst>
      <p:ext uri="{BB962C8B-B14F-4D97-AF65-F5344CB8AC3E}">
        <p14:creationId xmlns:p14="http://schemas.microsoft.com/office/powerpoint/2010/main" val="2506308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143C963B-28E8-4336-8070-B63FB7C7D015}" type="datetimeFigureOut">
              <a:rPr kumimoji="1" lang="ja-JP" altLang="en-US" smtClean="0"/>
              <a:t>2017/12/1</a:t>
            </a:fld>
            <a:endParaRPr kumimoji="1" lang="ja-JP" altLang="en-US"/>
          </a:p>
        </p:txBody>
      </p:sp>
      <p:sp>
        <p:nvSpPr>
          <p:cNvPr id="4" name="スライド イメージ プレースホルダー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ー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E0752920-AF3F-4B94-9E30-E6C6716CDF56}" type="slidenum">
              <a:rPr kumimoji="1" lang="ja-JP" altLang="en-US" smtClean="0"/>
              <a:t>‹#›</a:t>
            </a:fld>
            <a:endParaRPr kumimoji="1" lang="ja-JP" altLang="en-US"/>
          </a:p>
        </p:txBody>
      </p:sp>
    </p:spTree>
    <p:extLst>
      <p:ext uri="{BB962C8B-B14F-4D97-AF65-F5344CB8AC3E}">
        <p14:creationId xmlns:p14="http://schemas.microsoft.com/office/powerpoint/2010/main" val="32365163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EE2989C-A23A-407D-96F5-381398B3B12A}" type="datetime1">
              <a:rPr kumimoji="1" lang="ja-JP" altLang="en-US" smtClean="0"/>
              <a:t>2017/12/1</a:t>
            </a:fld>
            <a:endParaRPr kumimoji="1" lang="ja-JP" altLang="en-US"/>
          </a:p>
        </p:txBody>
      </p:sp>
      <p:sp>
        <p:nvSpPr>
          <p:cNvPr id="5" name="Footer Placeholder 4"/>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709352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2DA13BA-41F9-404C-A460-76AB927EB469}" type="datetime1">
              <a:rPr kumimoji="1" lang="ja-JP" altLang="en-US" smtClean="0"/>
              <a:t>2017/12/1</a:t>
            </a:fld>
            <a:endParaRPr kumimoji="1" lang="ja-JP" altLang="en-US"/>
          </a:p>
        </p:txBody>
      </p:sp>
      <p:sp>
        <p:nvSpPr>
          <p:cNvPr id="5" name="Footer Placeholder 4"/>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86682947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2DA13BA-41F9-404C-A460-76AB927EB469}" type="datetime1">
              <a:rPr kumimoji="1" lang="ja-JP" altLang="en-US" smtClean="0"/>
              <a:t>2017/12/1</a:t>
            </a:fld>
            <a:endParaRPr kumimoji="1" lang="ja-JP" altLang="en-US"/>
          </a:p>
        </p:txBody>
      </p:sp>
      <p:sp>
        <p:nvSpPr>
          <p:cNvPr id="5" name="Footer Placeholder 4"/>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CC37A3C-A049-4D13-B328-BAAD42312928}" type="slidenum">
              <a:rPr kumimoji="1" lang="ja-JP" altLang="en-US" smtClean="0"/>
              <a:t>‹#›</a:t>
            </a:fld>
            <a:endParaRPr kumimoji="1" lang="ja-JP"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5342805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32DA13BA-41F9-404C-A460-76AB927EB469}" type="datetime1">
              <a:rPr kumimoji="1" lang="ja-JP" altLang="en-US" smtClean="0"/>
              <a:t>2017/12/1</a:t>
            </a:fld>
            <a:endParaRPr kumimoji="1" lang="ja-JP" altLang="en-US"/>
          </a:p>
        </p:txBody>
      </p:sp>
      <p:sp>
        <p:nvSpPr>
          <p:cNvPr id="6" name="Footer Placeholder 5"/>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29372933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32DA13BA-41F9-404C-A460-76AB927EB469}" type="datetime1">
              <a:rPr kumimoji="1" lang="ja-JP" altLang="en-US" smtClean="0"/>
              <a:t>2017/12/1</a:t>
            </a:fld>
            <a:endParaRPr kumimoji="1" lang="ja-JP" altLang="en-US"/>
          </a:p>
        </p:txBody>
      </p:sp>
      <p:sp>
        <p:nvSpPr>
          <p:cNvPr id="6" name="Footer Placeholder 5"/>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CC37A3C-A049-4D13-B328-BAAD42312928}" type="slidenum">
              <a:rPr kumimoji="1" lang="ja-JP" altLang="en-US" smtClean="0"/>
              <a:t>‹#›</a:t>
            </a:fld>
            <a:endParaRPr kumimoji="1" lang="ja-JP"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277770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32DA13BA-41F9-404C-A460-76AB927EB469}" type="datetime1">
              <a:rPr kumimoji="1" lang="ja-JP" altLang="en-US" smtClean="0"/>
              <a:t>2017/12/1</a:t>
            </a:fld>
            <a:endParaRPr kumimoji="1" lang="ja-JP" altLang="en-US"/>
          </a:p>
        </p:txBody>
      </p:sp>
      <p:sp>
        <p:nvSpPr>
          <p:cNvPr id="6" name="Footer Placeholder 5"/>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02628305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826389-9773-47DE-BBFC-E93093F3FF6E}" type="datetime1">
              <a:rPr kumimoji="1" lang="ja-JP" altLang="en-US" smtClean="0"/>
              <a:t>2017/12/1</a:t>
            </a:fld>
            <a:endParaRPr kumimoji="1" lang="ja-JP" altLang="en-US"/>
          </a:p>
        </p:txBody>
      </p:sp>
      <p:sp>
        <p:nvSpPr>
          <p:cNvPr id="5" name="Footer Placeholder 4"/>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6586988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321B23-0406-4048-AC68-9BAC835F234E}" type="datetime1">
              <a:rPr kumimoji="1" lang="ja-JP" altLang="en-US" smtClean="0"/>
              <a:t>2017/12/1</a:t>
            </a:fld>
            <a:endParaRPr kumimoji="1" lang="ja-JP" altLang="en-US"/>
          </a:p>
        </p:txBody>
      </p:sp>
      <p:sp>
        <p:nvSpPr>
          <p:cNvPr id="5" name="Footer Placeholder 4"/>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540358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1139825"/>
          </a:xfr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648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243638"/>
            <a:ext cx="2133600" cy="457200"/>
          </a:xfrm>
        </p:spPr>
        <p:txBody>
          <a:bodyPr/>
          <a:lstStyle>
            <a:lvl1pPr>
              <a:defRPr/>
            </a:lvl1pPr>
          </a:lstStyle>
          <a:p>
            <a:fld id="{EF30F178-7A8F-417C-B29F-A5820F170134}" type="datetime1">
              <a:rPr lang="ja-JP" altLang="en-US" smtClean="0"/>
              <a:t>2017/12/1</a:t>
            </a:fld>
            <a:endParaRPr lang="en-US" altLang="ja-JP"/>
          </a:p>
        </p:txBody>
      </p:sp>
      <p:sp>
        <p:nvSpPr>
          <p:cNvPr id="6" name="フッター プレースホルダー 5"/>
          <p:cNvSpPr>
            <a:spLocks noGrp="1"/>
          </p:cNvSpPr>
          <p:nvPr>
            <p:ph type="ftr" sz="quarter" idx="11"/>
          </p:nvPr>
        </p:nvSpPr>
        <p:spPr>
          <a:xfrm>
            <a:off x="3124200" y="6248400"/>
            <a:ext cx="2895600" cy="457200"/>
          </a:xfrm>
        </p:spPr>
        <p:txBody>
          <a:bodyPr/>
          <a:lstStyle>
            <a:lvl1pPr>
              <a:defRPr/>
            </a:lvl1pPr>
          </a:lstStyle>
          <a:p>
            <a:r>
              <a:rPr lang="en-US" altLang="ja-JP"/>
              <a:t>オセアニア政治社会論Ａ（2008）</a:t>
            </a:r>
          </a:p>
        </p:txBody>
      </p:sp>
      <p:sp>
        <p:nvSpPr>
          <p:cNvPr id="7" name="スライド番号プレースホルダー 6"/>
          <p:cNvSpPr>
            <a:spLocks noGrp="1"/>
          </p:cNvSpPr>
          <p:nvPr>
            <p:ph type="sldNum" sz="quarter" idx="12"/>
          </p:nvPr>
        </p:nvSpPr>
        <p:spPr>
          <a:xfrm>
            <a:off x="6553200" y="6243638"/>
            <a:ext cx="2133600" cy="457200"/>
          </a:xfrm>
        </p:spPr>
        <p:txBody>
          <a:bodyPr/>
          <a:lstStyle>
            <a:lvl1pPr>
              <a:defRPr/>
            </a:lvl1pPr>
          </a:lstStyle>
          <a:p>
            <a:fld id="{0AF398BA-D2BB-472A-A98A-24DFB106439B}" type="slidenum">
              <a:rPr lang="en-US" altLang="ja-JP"/>
              <a:pPr/>
              <a:t>‹#›</a:t>
            </a:fld>
            <a:endParaRPr lang="en-US" altLang="ja-JP"/>
          </a:p>
        </p:txBody>
      </p:sp>
    </p:spTree>
    <p:extLst>
      <p:ext uri="{BB962C8B-B14F-4D97-AF65-F5344CB8AC3E}">
        <p14:creationId xmlns:p14="http://schemas.microsoft.com/office/powerpoint/2010/main" val="35518124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1139825"/>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243638"/>
            <a:ext cx="2133600" cy="457200"/>
          </a:xfrm>
        </p:spPr>
        <p:txBody>
          <a:bodyPr/>
          <a:lstStyle>
            <a:lvl1pPr>
              <a:defRPr/>
            </a:lvl1pPr>
          </a:lstStyle>
          <a:p>
            <a:fld id="{FF6BA82B-4D5D-4D9D-9753-72632729F779}" type="datetime1">
              <a:rPr lang="ja-JP" altLang="en-US" smtClean="0"/>
              <a:t>2017/12/1</a:t>
            </a:fld>
            <a:endParaRPr lang="en-US" altLang="ja-JP"/>
          </a:p>
        </p:txBody>
      </p:sp>
      <p:sp>
        <p:nvSpPr>
          <p:cNvPr id="6" name="フッター プレースホルダー 5"/>
          <p:cNvSpPr>
            <a:spLocks noGrp="1"/>
          </p:cNvSpPr>
          <p:nvPr>
            <p:ph type="ftr" sz="quarter" idx="11"/>
          </p:nvPr>
        </p:nvSpPr>
        <p:spPr>
          <a:xfrm>
            <a:off x="3124200" y="6248400"/>
            <a:ext cx="2895600" cy="457200"/>
          </a:xfrm>
        </p:spPr>
        <p:txBody>
          <a:bodyPr/>
          <a:lstStyle>
            <a:lvl1pPr>
              <a:defRPr/>
            </a:lvl1pPr>
          </a:lstStyle>
          <a:p>
            <a:r>
              <a:rPr lang="en-US" altLang="ja-JP"/>
              <a:t>オセアニア政治社会論Ａ（2008）</a:t>
            </a:r>
          </a:p>
        </p:txBody>
      </p:sp>
      <p:sp>
        <p:nvSpPr>
          <p:cNvPr id="7" name="スライド番号プレースホルダー 6"/>
          <p:cNvSpPr>
            <a:spLocks noGrp="1"/>
          </p:cNvSpPr>
          <p:nvPr>
            <p:ph type="sldNum" sz="quarter" idx="12"/>
          </p:nvPr>
        </p:nvSpPr>
        <p:spPr>
          <a:xfrm>
            <a:off x="6553200" y="6243638"/>
            <a:ext cx="2133600" cy="457200"/>
          </a:xfrm>
        </p:spPr>
        <p:txBody>
          <a:bodyPr/>
          <a:lstStyle>
            <a:lvl1pPr>
              <a:defRPr/>
            </a:lvl1pPr>
          </a:lstStyle>
          <a:p>
            <a:fld id="{DD691F94-873F-4C09-B25A-2E85445357BE}" type="slidenum">
              <a:rPr lang="en-US" altLang="ja-JP"/>
              <a:pPr/>
              <a:t>‹#›</a:t>
            </a:fld>
            <a:endParaRPr lang="en-US" altLang="ja-JP"/>
          </a:p>
        </p:txBody>
      </p:sp>
    </p:spTree>
    <p:extLst>
      <p:ext uri="{BB962C8B-B14F-4D97-AF65-F5344CB8AC3E}">
        <p14:creationId xmlns:p14="http://schemas.microsoft.com/office/powerpoint/2010/main" val="2623773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4F49C8-2E14-4097-AE1E-C63A15CEA82A}" type="datetime1">
              <a:rPr kumimoji="1" lang="ja-JP" altLang="en-US" smtClean="0"/>
              <a:t>2017/12/1</a:t>
            </a:fld>
            <a:endParaRPr kumimoji="1" lang="ja-JP" altLang="en-US"/>
          </a:p>
        </p:txBody>
      </p:sp>
      <p:sp>
        <p:nvSpPr>
          <p:cNvPr id="5" name="Footer Placeholder 4"/>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1429670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030C616-B855-4813-BE65-271057C4A177}" type="datetime1">
              <a:rPr kumimoji="1" lang="ja-JP" altLang="en-US" smtClean="0"/>
              <a:t>2017/12/1</a:t>
            </a:fld>
            <a:endParaRPr kumimoji="1" lang="ja-JP" altLang="en-US"/>
          </a:p>
        </p:txBody>
      </p:sp>
      <p:sp>
        <p:nvSpPr>
          <p:cNvPr id="5" name="Footer Placeholder 4"/>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2716510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A3DF150-7DFC-4F18-AF8C-BBEBFD1089A3}" type="datetime1">
              <a:rPr kumimoji="1" lang="ja-JP" altLang="en-US" smtClean="0"/>
              <a:t>2017/12/1</a:t>
            </a:fld>
            <a:endParaRPr kumimoji="1" lang="ja-JP" altLang="en-US"/>
          </a:p>
        </p:txBody>
      </p:sp>
      <p:sp>
        <p:nvSpPr>
          <p:cNvPr id="6" name="Footer Placeholder 5"/>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2189076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0A6E9F6-07C2-4268-9CE2-6BC2827A9E5B}" type="datetime1">
              <a:rPr kumimoji="1" lang="ja-JP" altLang="en-US" smtClean="0"/>
              <a:t>2017/12/1</a:t>
            </a:fld>
            <a:endParaRPr kumimoji="1" lang="ja-JP" altLang="en-US"/>
          </a:p>
        </p:txBody>
      </p:sp>
      <p:sp>
        <p:nvSpPr>
          <p:cNvPr id="8" name="Footer Placeholder 7"/>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676111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627F013-9C7F-4D77-AB9D-69DC3021B10C}" type="datetime1">
              <a:rPr kumimoji="1" lang="ja-JP" altLang="en-US" smtClean="0"/>
              <a:t>2017/12/1</a:t>
            </a:fld>
            <a:endParaRPr kumimoji="1" lang="ja-JP" altLang="en-US"/>
          </a:p>
        </p:txBody>
      </p:sp>
      <p:sp>
        <p:nvSpPr>
          <p:cNvPr id="4" name="Footer Placeholder 3"/>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893532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11CD7-A76A-455F-A2EA-C6FAFB5BD184}" type="datetime1">
              <a:rPr kumimoji="1" lang="ja-JP" altLang="en-US" smtClean="0"/>
              <a:t>2017/12/1</a:t>
            </a:fld>
            <a:endParaRPr kumimoji="1" lang="ja-JP" altLang="en-US"/>
          </a:p>
        </p:txBody>
      </p:sp>
      <p:sp>
        <p:nvSpPr>
          <p:cNvPr id="3" name="Footer Placeholder 2"/>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275915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DB1DF3-3A0C-40A2-B96D-44166D61953D}" type="datetime1">
              <a:rPr kumimoji="1" lang="ja-JP" altLang="en-US" smtClean="0"/>
              <a:t>2017/12/1</a:t>
            </a:fld>
            <a:endParaRPr kumimoji="1" lang="ja-JP" altLang="en-US"/>
          </a:p>
        </p:txBody>
      </p:sp>
      <p:sp>
        <p:nvSpPr>
          <p:cNvPr id="6" name="Footer Placeholder 5"/>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778434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F29B5BE-785F-4B4F-BDE5-A03EAA017222}" type="datetime1">
              <a:rPr kumimoji="1" lang="ja-JP" altLang="en-US" smtClean="0"/>
              <a:t>2017/12/1</a:t>
            </a:fld>
            <a:endParaRPr kumimoji="1" lang="ja-JP" altLang="en-US"/>
          </a:p>
        </p:txBody>
      </p:sp>
      <p:sp>
        <p:nvSpPr>
          <p:cNvPr id="6" name="Footer Placeholder 5"/>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2962488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2DA13BA-41F9-404C-A460-76AB927EB469}" type="datetime1">
              <a:rPr kumimoji="1" lang="ja-JP" altLang="en-US" smtClean="0"/>
              <a:t>2017/12/1</a:t>
            </a:fld>
            <a:endParaRPr kumimoji="1" lang="ja-JP"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kumimoji="1" lang="ja-JP" altLang="en-US"/>
              <a:t>オセアニア政治社会論Ａ（</a:t>
            </a:r>
            <a:r>
              <a:rPr kumimoji="1" lang="en-US" altLang="ja-JP"/>
              <a:t>2008</a:t>
            </a:r>
            <a:r>
              <a:rPr kumimoji="1" lang="ja-JP" altLang="en-US"/>
              <a:t>）</a:t>
            </a: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781740944"/>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 id="2147483722" r:id="rId18"/>
  </p:sldLayoutIdLst>
  <p:hf hdr="0" ftr="0" dt="0"/>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pweb.cc.sophia.ac.jp/s-yuga/gakubu/Oceanialec17.htm" TargetMode="External"/><Relationship Id="rId1" Type="http://schemas.openxmlformats.org/officeDocument/2006/relationships/slideLayout" Target="../slideLayouts/slideLayout17.xml"/><Relationship Id="rId4" Type="http://schemas.openxmlformats.org/officeDocument/2006/relationships/hyperlink" Target="http://www.stats.govt.nz/"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tuff.co.nz/dominion-post/" TargetMode="Externa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hyperlink" Target="http://www.presscouncil.org.n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395288" y="457200"/>
            <a:ext cx="8424862" cy="1171575"/>
          </a:xfrm>
        </p:spPr>
        <p:txBody>
          <a:bodyPr>
            <a:normAutofit/>
          </a:bodyPr>
          <a:lstStyle/>
          <a:p>
            <a:r>
              <a:rPr lang="ja-JP" altLang="en-US" sz="3800" dirty="0"/>
              <a:t>外国ジャーナリズム</a:t>
            </a:r>
            <a:r>
              <a:rPr lang="en-US" altLang="ja-JP" sz="3800" dirty="0" err="1"/>
              <a:t>Ⅰa</a:t>
            </a:r>
            <a:r>
              <a:rPr lang="en-US" altLang="ja-JP" sz="3800" dirty="0"/>
              <a:t>   </a:t>
            </a:r>
            <a:br>
              <a:rPr lang="en-US" altLang="ja-JP" sz="3800" dirty="0"/>
            </a:br>
            <a:r>
              <a:rPr lang="en-US" altLang="ja-JP" sz="2000" dirty="0" smtClean="0">
                <a:hlinkClick r:id="rId2"/>
              </a:rPr>
              <a:t>http://pweb.cc.sophia.ac.jp/s-yuga/gakubu/Oceanialec17.htm</a:t>
            </a:r>
            <a:endParaRPr lang="en-US" altLang="ja-JP" sz="2000" dirty="0">
              <a:latin typeface="Arial" charset="0"/>
            </a:endParaRPr>
          </a:p>
        </p:txBody>
      </p:sp>
      <p:pic>
        <p:nvPicPr>
          <p:cNvPr id="3" name="コンテンツ プレースホルダー 2"/>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43608" y="1700808"/>
            <a:ext cx="3238500" cy="4318000"/>
          </a:xfrm>
        </p:spPr>
      </p:pic>
      <p:sp>
        <p:nvSpPr>
          <p:cNvPr id="98307" name="Rectangle 3"/>
          <p:cNvSpPr>
            <a:spLocks noGrp="1" noChangeArrowheads="1"/>
          </p:cNvSpPr>
          <p:nvPr>
            <p:ph type="body" sz="half" idx="2"/>
          </p:nvPr>
        </p:nvSpPr>
        <p:spPr>
          <a:xfrm>
            <a:off x="4716016" y="1905000"/>
            <a:ext cx="3600897" cy="3972272"/>
          </a:xfrm>
        </p:spPr>
        <p:txBody>
          <a:bodyPr/>
          <a:lstStyle/>
          <a:p>
            <a:r>
              <a:rPr lang="ja-JP" altLang="en-US" sz="2400" dirty="0">
                <a:latin typeface="ＭＳ Ｐゴシック" pitchFamily="50" charset="-128"/>
                <a:ea typeface="ＭＳ Ｐゴシック" pitchFamily="50" charset="-128"/>
              </a:rPr>
              <a:t>先週の講義</a:t>
            </a:r>
          </a:p>
          <a:p>
            <a:r>
              <a:rPr lang="ja-JP" altLang="en-US" sz="2400" dirty="0">
                <a:latin typeface="ＭＳ Ｐゴシック" pitchFamily="50" charset="-128"/>
                <a:ea typeface="ＭＳ Ｐゴシック" pitchFamily="50" charset="-128"/>
              </a:rPr>
              <a:t>本日の授業</a:t>
            </a:r>
          </a:p>
          <a:p>
            <a:pPr>
              <a:buFont typeface="Wingdings" pitchFamily="2" charset="2"/>
              <a:buNone/>
            </a:pPr>
            <a:r>
              <a:rPr lang="ja-JP" altLang="en-US" sz="2400" dirty="0">
                <a:latin typeface="ＭＳ Ｐゴシック" pitchFamily="50" charset="-128"/>
                <a:ea typeface="ＭＳ Ｐゴシック" pitchFamily="50" charset="-128"/>
              </a:rPr>
              <a:t>　現代</a:t>
            </a:r>
            <a:r>
              <a:rPr lang="en-US" altLang="ja-JP" sz="2400" dirty="0">
                <a:latin typeface="ＭＳ Ｐゴシック" pitchFamily="50" charset="-128"/>
                <a:ea typeface="ＭＳ Ｐゴシック" pitchFamily="50" charset="-128"/>
              </a:rPr>
              <a:t>NZ</a:t>
            </a:r>
            <a:r>
              <a:rPr lang="ja-JP" altLang="en-US" sz="2400" dirty="0">
                <a:latin typeface="ＭＳ Ｐゴシック" pitchFamily="50" charset="-128"/>
                <a:ea typeface="ＭＳ Ｐゴシック" pitchFamily="50" charset="-128"/>
              </a:rPr>
              <a:t>のメディア</a:t>
            </a:r>
          </a:p>
          <a:p>
            <a:pPr>
              <a:buFont typeface="Wingdings" pitchFamily="2" charset="2"/>
              <a:buNone/>
            </a:pPr>
            <a:r>
              <a:rPr lang="en-US" altLang="ja-JP" sz="2400" b="1" dirty="0">
                <a:solidFill>
                  <a:schemeClr val="hlink"/>
                </a:solidFill>
                <a:latin typeface="ＭＳ Ｐゴシック" pitchFamily="50" charset="-128"/>
                <a:ea typeface="ＭＳ Ｐゴシック" pitchFamily="50" charset="-128"/>
                <a:hlinkClick r:id="rId4"/>
              </a:rPr>
              <a:t>http://www.stats.govt.nz/</a:t>
            </a:r>
            <a:endParaRPr lang="en-US" altLang="ja-JP" sz="2400" b="1" dirty="0">
              <a:solidFill>
                <a:schemeClr val="hlink"/>
              </a:solidFill>
              <a:latin typeface="ＭＳ Ｐゴシック" pitchFamily="50" charset="-128"/>
              <a:ea typeface="ＭＳ Ｐゴシック" pitchFamily="50" charset="-128"/>
            </a:endParaRPr>
          </a:p>
          <a:p>
            <a:pPr>
              <a:buFont typeface="Wingdings" pitchFamily="2" charset="2"/>
              <a:buNone/>
            </a:pPr>
            <a:endParaRPr lang="ja-JP" altLang="en-US" sz="2000" b="1" dirty="0">
              <a:solidFill>
                <a:schemeClr val="hlink"/>
              </a:solidFill>
            </a:endParaRPr>
          </a:p>
          <a:p>
            <a:endParaRPr lang="en-US" altLang="ja-JP" sz="2000" dirty="0"/>
          </a:p>
        </p:txBody>
      </p:sp>
      <p:sp>
        <p:nvSpPr>
          <p:cNvPr id="7" name="スライド番号プレースホルダー 6"/>
          <p:cNvSpPr>
            <a:spLocks noGrp="1"/>
          </p:cNvSpPr>
          <p:nvPr>
            <p:ph type="sldNum" sz="quarter" idx="12"/>
          </p:nvPr>
        </p:nvSpPr>
        <p:spPr/>
        <p:txBody>
          <a:bodyPr/>
          <a:lstStyle/>
          <a:p>
            <a:fld id="{E6C3891C-173F-48BC-BA03-F7932889A668}" type="slidenum">
              <a:rPr lang="en-US" altLang="ja-JP"/>
              <a:pPr/>
              <a:t>1</a:t>
            </a:fld>
            <a:endParaRPr lang="en-US" altLang="ja-JP"/>
          </a:p>
        </p:txBody>
      </p:sp>
    </p:spTree>
    <p:extLst>
      <p:ext uri="{BB962C8B-B14F-4D97-AF65-F5344CB8AC3E}">
        <p14:creationId xmlns:p14="http://schemas.microsoft.com/office/powerpoint/2010/main" val="607954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デジタル放送</a:t>
            </a:r>
            <a:r>
              <a:rPr kumimoji="1" lang="en-US" altLang="ja-JP" dirty="0"/>
              <a:t>-</a:t>
            </a:r>
            <a:r>
              <a:rPr kumimoji="1" lang="ja-JP" altLang="en-US" dirty="0"/>
              <a:t>オークランド</a:t>
            </a:r>
          </a:p>
        </p:txBody>
      </p:sp>
      <p:sp>
        <p:nvSpPr>
          <p:cNvPr id="3" name="コンテンツ プレースホルダー 2"/>
          <p:cNvSpPr>
            <a:spLocks noGrp="1"/>
          </p:cNvSpPr>
          <p:nvPr>
            <p:ph sz="half" idx="1"/>
          </p:nvPr>
        </p:nvSpPr>
        <p:spPr>
          <a:xfrm>
            <a:off x="683568" y="1600200"/>
            <a:ext cx="3812232" cy="4525963"/>
          </a:xfrm>
        </p:spPr>
        <p:txBody>
          <a:bodyPr>
            <a:noAutofit/>
          </a:bodyPr>
          <a:lstStyle/>
          <a:p>
            <a:pPr marL="0" indent="0">
              <a:buNone/>
            </a:pPr>
            <a:r>
              <a:rPr lang="en-US" altLang="ja-JP" sz="2400" dirty="0"/>
              <a:t>TV ONE</a:t>
            </a:r>
            <a:r>
              <a:rPr lang="ja-JP" altLang="en-US" sz="2400" dirty="0"/>
              <a:t>　</a:t>
            </a:r>
            <a:r>
              <a:rPr lang="en-US" altLang="ja-JP" sz="2400" dirty="0"/>
              <a:t>TV2</a:t>
            </a:r>
            <a:r>
              <a:rPr lang="ja-JP" altLang="en-US" sz="2400" dirty="0"/>
              <a:t>　</a:t>
            </a:r>
            <a:r>
              <a:rPr lang="en-US" altLang="ja-JP" sz="2400" dirty="0"/>
              <a:t>TV3</a:t>
            </a:r>
            <a:br>
              <a:rPr lang="en-US" altLang="ja-JP" sz="2400" dirty="0"/>
            </a:br>
            <a:r>
              <a:rPr lang="en-US" altLang="ja-JP" sz="2400" dirty="0"/>
              <a:t>C4</a:t>
            </a:r>
            <a:r>
              <a:rPr lang="ja-JP" altLang="en-US" sz="2400" dirty="0"/>
              <a:t>　音楽チャンネル</a:t>
            </a:r>
            <a:br>
              <a:rPr lang="ja-JP" altLang="en-US" sz="2400" dirty="0"/>
            </a:br>
            <a:r>
              <a:rPr lang="en-US" altLang="ja-JP" sz="2400" dirty="0"/>
              <a:t>Maori Television</a:t>
            </a:r>
            <a:r>
              <a:rPr lang="ja-JP" altLang="en-US" sz="2400" dirty="0"/>
              <a:t>　マオリ語</a:t>
            </a:r>
            <a:br>
              <a:rPr lang="ja-JP" altLang="en-US" sz="2400" dirty="0"/>
            </a:br>
            <a:r>
              <a:rPr lang="en-US" altLang="ja-JP" sz="2400" dirty="0"/>
              <a:t>TVNZ 6</a:t>
            </a:r>
            <a:r>
              <a:rPr lang="ja-JP" altLang="en-US" sz="2400" dirty="0"/>
              <a:t>　</a:t>
            </a:r>
            <a:r>
              <a:rPr lang="en-US" altLang="ja-JP" sz="2400" dirty="0"/>
              <a:t>TVNZ 7</a:t>
            </a:r>
            <a:br>
              <a:rPr lang="en-US" altLang="ja-JP" sz="2400" dirty="0"/>
            </a:br>
            <a:r>
              <a:rPr lang="en-US" altLang="ja-JP" sz="2400" dirty="0"/>
              <a:t>TV 3 PLUS 1</a:t>
            </a:r>
            <a:br>
              <a:rPr lang="en-US" altLang="ja-JP" sz="2400" dirty="0"/>
            </a:br>
            <a:r>
              <a:rPr lang="en-US" altLang="ja-JP" sz="2400" dirty="0"/>
              <a:t>C42</a:t>
            </a:r>
            <a:r>
              <a:rPr lang="ja-JP" altLang="en-US" sz="2400" dirty="0"/>
              <a:t>：</a:t>
            </a:r>
            <a:r>
              <a:rPr lang="en-US" altLang="ja-JP" sz="2400" dirty="0"/>
              <a:t>2010/5</a:t>
            </a:r>
            <a:r>
              <a:rPr lang="ja-JP" altLang="en-US" sz="2400" dirty="0"/>
              <a:t>音楽チャンネル</a:t>
            </a:r>
            <a:br>
              <a:rPr lang="ja-JP" altLang="en-US" sz="2400" dirty="0"/>
            </a:br>
            <a:r>
              <a:rPr lang="en-US" altLang="ja-JP" sz="2400" dirty="0"/>
              <a:t>Prime</a:t>
            </a:r>
            <a:br>
              <a:rPr lang="en-US" altLang="ja-JP" sz="2400" dirty="0"/>
            </a:br>
            <a:r>
              <a:rPr lang="en-US" altLang="ja-JP" sz="2400" dirty="0"/>
              <a:t>Parliament TV</a:t>
            </a:r>
            <a:r>
              <a:rPr lang="ja-JP" altLang="en-US" sz="2400" dirty="0"/>
              <a:t>　国会中継専用チャンネル</a:t>
            </a:r>
            <a:br>
              <a:rPr lang="ja-JP" altLang="en-US" sz="2400" dirty="0"/>
            </a:br>
            <a:r>
              <a:rPr lang="en-US" altLang="ja-JP" sz="2400" dirty="0"/>
              <a:t>Chinese TV</a:t>
            </a:r>
            <a:r>
              <a:rPr lang="ja-JP" altLang="en-US" sz="2400" dirty="0"/>
              <a:t>　中国語</a:t>
            </a:r>
            <a:br>
              <a:rPr lang="ja-JP" altLang="en-US" sz="2400" dirty="0"/>
            </a:br>
            <a:endParaRPr kumimoji="1" lang="ja-JP" altLang="en-US" sz="2400" dirty="0"/>
          </a:p>
        </p:txBody>
      </p:sp>
      <p:pic>
        <p:nvPicPr>
          <p:cNvPr id="6" name="コンテンツ プレースホルダー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64448" y="1844825"/>
            <a:ext cx="4120610" cy="3096344"/>
          </a:xfrm>
        </p:spPr>
      </p:pic>
      <p:sp>
        <p:nvSpPr>
          <p:cNvPr id="4" name="スライド番号プレースホルダー 3"/>
          <p:cNvSpPr>
            <a:spLocks noGrp="1"/>
          </p:cNvSpPr>
          <p:nvPr>
            <p:ph type="sldNum" sz="quarter" idx="12"/>
          </p:nvPr>
        </p:nvSpPr>
        <p:spPr/>
        <p:txBody>
          <a:bodyPr/>
          <a:lstStyle/>
          <a:p>
            <a:fld id="{0CC37A3C-A049-4D13-B328-BAAD42312928}" type="slidenum">
              <a:rPr kumimoji="1" lang="ja-JP" altLang="en-US" smtClean="0"/>
              <a:t>10</a:t>
            </a:fld>
            <a:endParaRPr kumimoji="1" lang="ja-JP" altLang="en-US"/>
          </a:p>
        </p:txBody>
      </p:sp>
    </p:spTree>
    <p:extLst>
      <p:ext uri="{BB962C8B-B14F-4D97-AF65-F5344CB8AC3E}">
        <p14:creationId xmlns:p14="http://schemas.microsoft.com/office/powerpoint/2010/main" val="2937715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pPr algn="l"/>
            <a:r>
              <a:rPr lang="ja-JP" altLang="en-US" sz="2800" dirty="0"/>
              <a:t>新聞所有の制限や、マルチプルオーナー規制などとくになく、世界でも最も自由な国であることを誇る</a:t>
            </a:r>
            <a:endParaRPr kumimoji="1" lang="ja-JP" altLang="en-US" sz="2800" dirty="0"/>
          </a:p>
        </p:txBody>
      </p:sp>
      <p:sp>
        <p:nvSpPr>
          <p:cNvPr id="7" name="コンテンツ プレースホルダー 6"/>
          <p:cNvSpPr>
            <a:spLocks noGrp="1"/>
          </p:cNvSpPr>
          <p:nvPr>
            <p:ph idx="1"/>
          </p:nvPr>
        </p:nvSpPr>
        <p:spPr/>
        <p:txBody>
          <a:bodyPr>
            <a:normAutofit lnSpcReduction="10000"/>
          </a:bodyPr>
          <a:lstStyle/>
          <a:p>
            <a:r>
              <a:rPr lang="en-US" altLang="ja-JP" dirty="0"/>
              <a:t>10</a:t>
            </a:r>
            <a:r>
              <a:rPr lang="ja-JP" altLang="en-US" dirty="0"/>
              <a:t>歳以上のニュージーランド人</a:t>
            </a:r>
            <a:r>
              <a:rPr lang="en-US" altLang="ja-JP" dirty="0"/>
              <a:t>170</a:t>
            </a:r>
            <a:r>
              <a:rPr lang="ja-JP" altLang="en-US" dirty="0"/>
              <a:t>万が日々新聞を読み、１週では</a:t>
            </a:r>
            <a:r>
              <a:rPr lang="en-US" altLang="ja-JP" dirty="0"/>
              <a:t>18</a:t>
            </a:r>
            <a:r>
              <a:rPr lang="ja-JP" altLang="en-US" dirty="0"/>
              <a:t>歳以上の</a:t>
            </a:r>
            <a:r>
              <a:rPr lang="en-US" altLang="ja-JP" dirty="0"/>
              <a:t>100</a:t>
            </a:r>
            <a:r>
              <a:rPr lang="ja-JP" altLang="en-US" dirty="0"/>
              <a:t>万人、およそ男女半数比で新聞が読まれている。</a:t>
            </a:r>
            <a:endParaRPr lang="en-US" altLang="ja-JP" dirty="0"/>
          </a:p>
          <a:p>
            <a:r>
              <a:rPr lang="ja-JP" altLang="en-US" dirty="0"/>
              <a:t>約</a:t>
            </a:r>
            <a:r>
              <a:rPr lang="en-US" altLang="ja-JP" dirty="0"/>
              <a:t>5,000</a:t>
            </a:r>
            <a:r>
              <a:rPr lang="ja-JP" altLang="en-US" dirty="0"/>
              <a:t>人が雇用され、その半数は地方新聞である。新聞配達に従事しているのは約</a:t>
            </a:r>
            <a:r>
              <a:rPr lang="en-US" altLang="ja-JP" dirty="0"/>
              <a:t>9,400</a:t>
            </a:r>
            <a:r>
              <a:rPr lang="ja-JP" altLang="en-US" dirty="0"/>
              <a:t>人、うち</a:t>
            </a:r>
            <a:r>
              <a:rPr lang="en-US" altLang="ja-JP" dirty="0"/>
              <a:t>4,400</a:t>
            </a:r>
            <a:r>
              <a:rPr lang="ja-JP" altLang="en-US" dirty="0"/>
              <a:t>人が専従、残りが非常勤雇用である。</a:t>
            </a:r>
            <a:endParaRPr lang="en-US" altLang="ja-JP" dirty="0"/>
          </a:p>
          <a:p>
            <a:r>
              <a:rPr lang="ja-JP" altLang="en-US" dirty="0"/>
              <a:t>日刊紙の総発行部数は</a:t>
            </a:r>
            <a:r>
              <a:rPr lang="en-US" altLang="ja-JP" dirty="0"/>
              <a:t>85</a:t>
            </a:r>
            <a:r>
              <a:rPr lang="ja-JP" altLang="en-US" dirty="0"/>
              <a:t>万部だが、日曜紙まで入れると週</a:t>
            </a:r>
            <a:r>
              <a:rPr lang="en-US" altLang="ja-JP" dirty="0"/>
              <a:t>530</a:t>
            </a:r>
            <a:r>
              <a:rPr lang="ja-JP" altLang="en-US" dirty="0"/>
              <a:t>万部の新聞が発行されている。</a:t>
            </a:r>
            <a:endParaRPr lang="en-US" altLang="ja-JP" dirty="0"/>
          </a:p>
          <a:p>
            <a:r>
              <a:rPr lang="ja-JP" altLang="en-US" dirty="0"/>
              <a:t>新聞広告費には</a:t>
            </a:r>
            <a:r>
              <a:rPr lang="en-US" altLang="ja-JP" dirty="0"/>
              <a:t>1996</a:t>
            </a:r>
            <a:r>
              <a:rPr lang="ja-JP" altLang="en-US" dirty="0"/>
              <a:t>年度</a:t>
            </a:r>
            <a:r>
              <a:rPr lang="en-US" altLang="ja-JP" dirty="0"/>
              <a:t>4</a:t>
            </a:r>
            <a:r>
              <a:rPr lang="ja-JP" altLang="en-US" dirty="0"/>
              <a:t>億</a:t>
            </a:r>
            <a:r>
              <a:rPr lang="en-US" altLang="ja-JP" dirty="0"/>
              <a:t>2,600</a:t>
            </a:r>
            <a:r>
              <a:rPr lang="ja-JP" altLang="en-US" dirty="0"/>
              <a:t>万</a:t>
            </a:r>
            <a:r>
              <a:rPr lang="en-US" altLang="ja-JP" dirty="0"/>
              <a:t>NZ</a:t>
            </a:r>
            <a:r>
              <a:rPr lang="ja-JP" altLang="en-US" dirty="0"/>
              <a:t>ドルが消費され、これは前年比４％増であり、日刊・日曜紙が同国で最大の広告媒体であることを物語っている</a:t>
            </a:r>
            <a:endParaRPr lang="en-US" altLang="ja-JP" dirty="0"/>
          </a:p>
          <a:p>
            <a:pPr marL="0" indent="0">
              <a:buNone/>
            </a:pPr>
            <a:r>
              <a:rPr lang="ja-JP" altLang="en-US" dirty="0"/>
              <a:t>　　　ＮＰＡ（ニュージランド新聞発行者協会</a:t>
            </a:r>
            <a:r>
              <a:rPr lang="en-US" altLang="ja-JP" dirty="0"/>
              <a:t>1998/99</a:t>
            </a:r>
            <a:r>
              <a:rPr lang="ja-JP" altLang="en-US" dirty="0"/>
              <a:t>）</a:t>
            </a:r>
            <a:endParaRPr kumimoji="1" lang="ja-JP" altLang="en-US" dirty="0"/>
          </a:p>
        </p:txBody>
      </p:sp>
      <p:sp>
        <p:nvSpPr>
          <p:cNvPr id="5" name="スライド番号プレースホルダー 4"/>
          <p:cNvSpPr>
            <a:spLocks noGrp="1"/>
          </p:cNvSpPr>
          <p:nvPr>
            <p:ph type="sldNum" sz="quarter" idx="12"/>
          </p:nvPr>
        </p:nvSpPr>
        <p:spPr/>
        <p:txBody>
          <a:bodyPr/>
          <a:lstStyle/>
          <a:p>
            <a:fld id="{0CC37A3C-A049-4D13-B328-BAAD42312928}" type="slidenum">
              <a:rPr kumimoji="1" lang="ja-JP" altLang="en-US" smtClean="0"/>
              <a:t>2</a:t>
            </a:fld>
            <a:endParaRPr kumimoji="1" lang="ja-JP" altLang="en-US"/>
          </a:p>
        </p:txBody>
      </p:sp>
    </p:spTree>
    <p:extLst>
      <p:ext uri="{BB962C8B-B14F-4D97-AF65-F5344CB8AC3E}">
        <p14:creationId xmlns:p14="http://schemas.microsoft.com/office/powerpoint/2010/main" val="2804341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NZ Herald-2</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ja-JP" altLang="ja-JP" sz="2800" dirty="0"/>
              <a:t>オークランド市民の</a:t>
            </a:r>
            <a:r>
              <a:rPr lang="en-US" altLang="ja-JP" sz="2800" dirty="0"/>
              <a:t>7</a:t>
            </a:r>
            <a:r>
              <a:rPr lang="ja-JP" altLang="ja-JP" sz="2800" dirty="0"/>
              <a:t>割が読んでいるといわれ</a:t>
            </a:r>
            <a:r>
              <a:rPr lang="ja-JP" altLang="en-US" sz="2800" dirty="0"/>
              <a:t>る。</a:t>
            </a:r>
            <a:endParaRPr lang="en-US" altLang="ja-JP" sz="2800" dirty="0"/>
          </a:p>
          <a:p>
            <a:r>
              <a:rPr lang="ja-JP" altLang="ja-JP" sz="2800" dirty="0"/>
              <a:t>フルタイムの共働き家庭の読者が</a:t>
            </a:r>
            <a:r>
              <a:rPr lang="en-US" altLang="ja-JP" sz="2800" dirty="0"/>
              <a:t>4</a:t>
            </a:r>
            <a:r>
              <a:rPr lang="ja-JP" altLang="ja-JP" sz="2800" dirty="0"/>
              <a:t>割近く、また</a:t>
            </a:r>
            <a:r>
              <a:rPr lang="en-US" altLang="ja-JP" sz="2800" dirty="0"/>
              <a:t>2</a:t>
            </a:r>
            <a:r>
              <a:rPr lang="ja-JP" altLang="ja-JP" sz="2800" dirty="0"/>
              <a:t>割が年収</a:t>
            </a:r>
            <a:r>
              <a:rPr lang="en-US" altLang="ja-JP" sz="2800" dirty="0"/>
              <a:t>10</a:t>
            </a:r>
            <a:r>
              <a:rPr lang="ja-JP" altLang="ja-JP" sz="2800" dirty="0"/>
              <a:t>万ドル以上というように、比較的高い社会階層に属する。</a:t>
            </a:r>
            <a:endParaRPr lang="en-US" altLang="ja-JP" sz="2800" dirty="0"/>
          </a:p>
          <a:p>
            <a:r>
              <a:rPr lang="ja-JP" altLang="ja-JP" sz="2800" dirty="0"/>
              <a:t>土曜日に発行されるウィークエンド・ヘラルドは</a:t>
            </a:r>
            <a:r>
              <a:rPr lang="en-US" altLang="ja-JP" sz="2800" dirty="0"/>
              <a:t>5</a:t>
            </a:r>
            <a:r>
              <a:rPr lang="ja-JP" altLang="ja-JP" sz="2800" dirty="0"/>
              <a:t>人に</a:t>
            </a:r>
            <a:r>
              <a:rPr lang="en-US" altLang="ja-JP" sz="2800" dirty="0"/>
              <a:t>1</a:t>
            </a:r>
            <a:r>
              <a:rPr lang="ja-JP" altLang="ja-JP" sz="2800" dirty="0"/>
              <a:t>人の読者を持つ。</a:t>
            </a:r>
            <a:endParaRPr lang="en-US" altLang="ja-JP" sz="2800" dirty="0"/>
          </a:p>
          <a:p>
            <a:r>
              <a:rPr lang="ja-JP" altLang="ja-JP" sz="2800" dirty="0"/>
              <a:t>日曜日版はヘラルド・サンデー</a:t>
            </a:r>
            <a:endParaRPr kumimoji="1" lang="ja-JP" altLang="en-US" sz="2800" dirty="0"/>
          </a:p>
        </p:txBody>
      </p:sp>
      <p:sp>
        <p:nvSpPr>
          <p:cNvPr id="4" name="スライド番号プレースホルダー 3"/>
          <p:cNvSpPr>
            <a:spLocks noGrp="1"/>
          </p:cNvSpPr>
          <p:nvPr>
            <p:ph type="sldNum" sz="quarter" idx="12"/>
          </p:nvPr>
        </p:nvSpPr>
        <p:spPr/>
        <p:txBody>
          <a:bodyPr/>
          <a:lstStyle/>
          <a:p>
            <a:fld id="{0CC37A3C-A049-4D13-B328-BAAD42312928}" type="slidenum">
              <a:rPr kumimoji="1" lang="ja-JP" altLang="en-US" smtClean="0"/>
              <a:t>3</a:t>
            </a:fld>
            <a:endParaRPr kumimoji="1" lang="ja-JP" altLang="en-US"/>
          </a:p>
        </p:txBody>
      </p:sp>
    </p:spTree>
    <p:extLst>
      <p:ext uri="{BB962C8B-B14F-4D97-AF65-F5344CB8AC3E}">
        <p14:creationId xmlns:p14="http://schemas.microsoft.com/office/powerpoint/2010/main" val="2633009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INL</a:t>
            </a:r>
            <a:r>
              <a:rPr kumimoji="1" lang="ja-JP" altLang="en-US" dirty="0"/>
              <a:t>：</a:t>
            </a:r>
            <a:r>
              <a:rPr kumimoji="1" lang="en-US" altLang="ja-JP" dirty="0"/>
              <a:t>Fairfax(</a:t>
            </a:r>
            <a:r>
              <a:rPr kumimoji="1" lang="en-US" altLang="ja-JP" dirty="0" err="1"/>
              <a:t>Aust</a:t>
            </a:r>
            <a:r>
              <a:rPr kumimoji="1" lang="en-US" altLang="ja-JP" dirty="0"/>
              <a:t>)</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最大のメディア企業</a:t>
            </a:r>
            <a:endParaRPr lang="en-US" altLang="ja-JP" dirty="0"/>
          </a:p>
          <a:p>
            <a:r>
              <a:rPr lang="ja-JP" altLang="en-US" dirty="0"/>
              <a:t>ザ・プレス（</a:t>
            </a:r>
            <a:r>
              <a:rPr lang="en-US" altLang="ja-JP" dirty="0"/>
              <a:t>8</a:t>
            </a:r>
            <a:r>
              <a:rPr lang="ja-JP" altLang="en-US" dirty="0"/>
              <a:t>万</a:t>
            </a:r>
            <a:r>
              <a:rPr lang="en-US" altLang="ja-JP" dirty="0"/>
              <a:t>1000</a:t>
            </a:r>
            <a:r>
              <a:rPr lang="ja-JP" altLang="en-US" dirty="0"/>
              <a:t>部）</a:t>
            </a:r>
            <a:r>
              <a:rPr lang="en-US" altLang="ja-JP" dirty="0"/>
              <a:t>:1861</a:t>
            </a:r>
            <a:r>
              <a:rPr lang="ja-JP" altLang="en-US" dirty="0"/>
              <a:t>年創刊；平日</a:t>
            </a:r>
            <a:r>
              <a:rPr lang="en-US" altLang="ja-JP" dirty="0"/>
              <a:t>23</a:t>
            </a:r>
            <a:r>
              <a:rPr lang="ja-JP" altLang="en-US" dirty="0"/>
              <a:t>万人の読者をもつ。</a:t>
            </a:r>
            <a:endParaRPr lang="en-US" altLang="ja-JP" dirty="0"/>
          </a:p>
          <a:p>
            <a:r>
              <a:rPr lang="ja-JP" altLang="en-US" dirty="0"/>
              <a:t>首都ウェリントンのドミニオン・プレス（</a:t>
            </a:r>
            <a:r>
              <a:rPr lang="en-US" altLang="ja-JP" dirty="0"/>
              <a:t>8.4</a:t>
            </a:r>
            <a:r>
              <a:rPr lang="ja-JP" altLang="en-US" dirty="0"/>
              <a:t>万</a:t>
            </a:r>
            <a:r>
              <a:rPr lang="en-US" altLang="ja-JP" dirty="0"/>
              <a:t>)</a:t>
            </a:r>
          </a:p>
          <a:p>
            <a:r>
              <a:rPr lang="ja-JP" altLang="en-US" dirty="0"/>
              <a:t>全土で</a:t>
            </a:r>
            <a:r>
              <a:rPr lang="en-US" altLang="ja-JP" dirty="0"/>
              <a:t>78</a:t>
            </a:r>
            <a:r>
              <a:rPr lang="ja-JP" altLang="en-US" dirty="0"/>
              <a:t>紙，訪雑誌，</a:t>
            </a:r>
            <a:r>
              <a:rPr lang="en-US" altLang="ja-JP" dirty="0"/>
              <a:t>19</a:t>
            </a:r>
            <a:r>
              <a:rPr lang="ja-JP" altLang="en-US" dirty="0"/>
              <a:t>デジタルメディア</a:t>
            </a:r>
            <a:endParaRPr lang="en-US" altLang="ja-JP"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0CC37A3C-A049-4D13-B328-BAAD42312928}" type="slidenum">
              <a:rPr kumimoji="1" lang="ja-JP" altLang="en-US" smtClean="0"/>
              <a:t>4</a:t>
            </a:fld>
            <a:endParaRPr kumimoji="1" lang="ja-JP" altLang="en-US"/>
          </a:p>
        </p:txBody>
      </p:sp>
    </p:spTree>
    <p:extLst>
      <p:ext uri="{BB962C8B-B14F-4D97-AF65-F5344CB8AC3E}">
        <p14:creationId xmlns:p14="http://schemas.microsoft.com/office/powerpoint/2010/main" val="638238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i="1" dirty="0">
                <a:hlinkClick r:id="rId2"/>
              </a:rPr>
              <a:t>Dominion Post</a:t>
            </a:r>
            <a:endParaRPr kumimoji="1" lang="ja-JP" altLang="en-US" i="1" dirty="0"/>
          </a:p>
        </p:txBody>
      </p:sp>
      <p:sp>
        <p:nvSpPr>
          <p:cNvPr id="3" name="テキスト プレースホルダー 2"/>
          <p:cNvSpPr>
            <a:spLocks noGrp="1"/>
          </p:cNvSpPr>
          <p:nvPr>
            <p:ph type="body" sz="half" idx="1"/>
          </p:nvPr>
        </p:nvSpPr>
        <p:spPr>
          <a:xfrm>
            <a:off x="971600" y="1600200"/>
            <a:ext cx="7488832" cy="4530725"/>
          </a:xfrm>
        </p:spPr>
        <p:txBody>
          <a:bodyPr>
            <a:normAutofit/>
          </a:bodyPr>
          <a:lstStyle/>
          <a:p>
            <a:endParaRPr kumimoji="1" lang="en-US" altLang="ja-JP" dirty="0"/>
          </a:p>
          <a:p>
            <a:r>
              <a:rPr lang="en-US" altLang="ja-JP" dirty="0"/>
              <a:t>1865 </a:t>
            </a:r>
            <a:r>
              <a:rPr lang="en-US" altLang="ja-JP" i="1" dirty="0"/>
              <a:t>Evening Post</a:t>
            </a:r>
            <a:r>
              <a:rPr lang="ja-JP" altLang="en-US" i="1" dirty="0"/>
              <a:t>　</a:t>
            </a:r>
            <a:r>
              <a:rPr lang="ja-JP" altLang="en-US" dirty="0"/>
              <a:t>創刊</a:t>
            </a:r>
            <a:endParaRPr lang="en-US" altLang="ja-JP" dirty="0"/>
          </a:p>
          <a:p>
            <a:r>
              <a:rPr kumimoji="1" lang="en-US" altLang="ja-JP" dirty="0"/>
              <a:t>1907 </a:t>
            </a:r>
            <a:r>
              <a:rPr kumimoji="1" lang="en-US" altLang="ja-JP" i="1" dirty="0"/>
              <a:t>Dominion</a:t>
            </a:r>
            <a:r>
              <a:rPr kumimoji="1" lang="en-US" altLang="ja-JP" dirty="0"/>
              <a:t> </a:t>
            </a:r>
            <a:r>
              <a:rPr kumimoji="1" lang="ja-JP" altLang="en-US" sz="2800" dirty="0"/>
              <a:t>創刊</a:t>
            </a:r>
            <a:r>
              <a:rPr kumimoji="1" lang="en-US" altLang="ja-JP" sz="2800" dirty="0"/>
              <a:t>;</a:t>
            </a:r>
            <a:r>
              <a:rPr kumimoji="1" lang="ja-JP" altLang="en-US" sz="2800" dirty="0"/>
              <a:t>　</a:t>
            </a:r>
            <a:r>
              <a:rPr lang="ja-JP" altLang="en-US" sz="2800" dirty="0"/>
              <a:t>ウェリントン出版社</a:t>
            </a:r>
            <a:endParaRPr kumimoji="1" lang="en-US" altLang="ja-JP" sz="2800" dirty="0"/>
          </a:p>
          <a:p>
            <a:r>
              <a:rPr kumimoji="1" lang="en-US" altLang="ja-JP" dirty="0"/>
              <a:t>1927:</a:t>
            </a:r>
            <a:r>
              <a:rPr kumimoji="1" lang="ja-JP" altLang="en-US" sz="2800" dirty="0"/>
              <a:t>競争紙　</a:t>
            </a:r>
            <a:r>
              <a:rPr kumimoji="1" lang="en-US" altLang="ja-JP" i="1" dirty="0"/>
              <a:t>NZ Times</a:t>
            </a:r>
            <a:r>
              <a:rPr kumimoji="1" lang="ja-JP" altLang="en-US" dirty="0"/>
              <a:t>　</a:t>
            </a:r>
            <a:r>
              <a:rPr kumimoji="1" lang="ja-JP" altLang="en-US" sz="2800" dirty="0"/>
              <a:t>を</a:t>
            </a:r>
            <a:r>
              <a:rPr lang="ja-JP" altLang="en-US" sz="2800" dirty="0"/>
              <a:t>買収</a:t>
            </a:r>
            <a:endParaRPr lang="en-US" altLang="ja-JP" sz="2800" dirty="0"/>
          </a:p>
          <a:p>
            <a:r>
              <a:rPr lang="en-US" altLang="ja-JP" dirty="0"/>
              <a:t>1964: </a:t>
            </a:r>
            <a:r>
              <a:rPr lang="ja-JP" altLang="en-US" sz="2800" dirty="0"/>
              <a:t>マードックの海外進出の最初の標的に</a:t>
            </a:r>
            <a:endParaRPr lang="en-US" altLang="ja-JP" sz="2800" dirty="0"/>
          </a:p>
          <a:p>
            <a:r>
              <a:rPr lang="en-US" altLang="ja-JP" dirty="0"/>
              <a:t>1965 : </a:t>
            </a:r>
            <a:r>
              <a:rPr lang="en-US" altLang="ja-JP" i="1" dirty="0"/>
              <a:t>Sunday Times </a:t>
            </a:r>
            <a:r>
              <a:rPr lang="ja-JP" altLang="en-US" sz="2800" dirty="0"/>
              <a:t>を創刊</a:t>
            </a:r>
            <a:endParaRPr lang="en-US" altLang="ja-JP" sz="2800" dirty="0"/>
          </a:p>
          <a:p>
            <a:r>
              <a:rPr kumimoji="1" lang="en-US" altLang="ja-JP" dirty="0"/>
              <a:t>1972</a:t>
            </a:r>
            <a:r>
              <a:rPr kumimoji="1" lang="ja-JP" altLang="en-US" dirty="0"/>
              <a:t>：マードックの傘下に</a:t>
            </a:r>
            <a:r>
              <a:rPr kumimoji="1" lang="en-US" altLang="ja-JP" dirty="0"/>
              <a:t>INL</a:t>
            </a:r>
          </a:p>
          <a:p>
            <a:r>
              <a:rPr lang="en-US" altLang="ja-JP" dirty="0"/>
              <a:t>2002:</a:t>
            </a:r>
            <a:r>
              <a:rPr lang="ja-JP" altLang="en-US" dirty="0"/>
              <a:t>　</a:t>
            </a:r>
            <a:r>
              <a:rPr lang="en-US" altLang="ja-JP" i="1" dirty="0"/>
              <a:t>Dominion </a:t>
            </a:r>
            <a:r>
              <a:rPr lang="en-US" altLang="ja-JP" dirty="0"/>
              <a:t>+ </a:t>
            </a:r>
            <a:r>
              <a:rPr lang="en-US" altLang="ja-JP" i="1" dirty="0" err="1"/>
              <a:t>Eveing</a:t>
            </a:r>
            <a:r>
              <a:rPr lang="en-US" altLang="ja-JP" i="1" dirty="0"/>
              <a:t> Post </a:t>
            </a:r>
            <a:r>
              <a:rPr lang="ja-JP" altLang="en-US" dirty="0"/>
              <a:t>合併</a:t>
            </a:r>
            <a:endParaRPr kumimoji="1" lang="en-US" altLang="ja-JP" dirty="0"/>
          </a:p>
          <a:p>
            <a:r>
              <a:rPr lang="en-US" altLang="ja-JP" dirty="0"/>
              <a:t>2015: </a:t>
            </a:r>
            <a:r>
              <a:rPr lang="ja-JP" altLang="en-US" dirty="0"/>
              <a:t>創刊</a:t>
            </a:r>
            <a:r>
              <a:rPr lang="en-US" altLang="ja-JP" dirty="0"/>
              <a:t>150</a:t>
            </a:r>
            <a:r>
              <a:rPr lang="ja-JP" altLang="en-US" dirty="0"/>
              <a:t>年</a:t>
            </a:r>
            <a:endParaRPr kumimoji="1" lang="ja-JP" altLang="en-US" dirty="0"/>
          </a:p>
        </p:txBody>
      </p:sp>
      <p:sp>
        <p:nvSpPr>
          <p:cNvPr id="5" name="スライド番号プレースホルダー 4"/>
          <p:cNvSpPr>
            <a:spLocks noGrp="1"/>
          </p:cNvSpPr>
          <p:nvPr>
            <p:ph type="sldNum" sz="quarter" idx="12"/>
          </p:nvPr>
        </p:nvSpPr>
        <p:spPr/>
        <p:txBody>
          <a:bodyPr/>
          <a:lstStyle/>
          <a:p>
            <a:fld id="{DD691F94-873F-4C09-B25A-2E85445357BE}" type="slidenum">
              <a:rPr lang="en-US" altLang="ja-JP" smtClean="0"/>
              <a:pPr/>
              <a:t>5</a:t>
            </a:fld>
            <a:endParaRPr lang="en-US" altLang="ja-JP"/>
          </a:p>
        </p:txBody>
      </p:sp>
    </p:spTree>
    <p:extLst>
      <p:ext uri="{BB962C8B-B14F-4D97-AF65-F5344CB8AC3E}">
        <p14:creationId xmlns:p14="http://schemas.microsoft.com/office/powerpoint/2010/main" val="3533403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75657" y="624110"/>
            <a:ext cx="7058744" cy="788666"/>
          </a:xfrm>
        </p:spPr>
        <p:txBody>
          <a:bodyPr>
            <a:normAutofit/>
          </a:bodyPr>
          <a:lstStyle/>
          <a:p>
            <a:pPr algn="l"/>
            <a:r>
              <a:rPr lang="ja-JP" altLang="en-US" dirty="0">
                <a:hlinkClick r:id="rId2"/>
              </a:rPr>
              <a:t>新聞評議会（ＮＺ </a:t>
            </a:r>
            <a:r>
              <a:rPr lang="en-US" altLang="ja-JP" dirty="0">
                <a:hlinkClick r:id="rId2"/>
              </a:rPr>
              <a:t>Press Council)</a:t>
            </a:r>
            <a:endParaRPr kumimoji="1" lang="ja-JP" altLang="en-US" dirty="0"/>
          </a:p>
        </p:txBody>
      </p:sp>
      <p:sp>
        <p:nvSpPr>
          <p:cNvPr id="3" name="コンテンツ プレースホルダー 2"/>
          <p:cNvSpPr>
            <a:spLocks noGrp="1"/>
          </p:cNvSpPr>
          <p:nvPr>
            <p:ph idx="1"/>
          </p:nvPr>
        </p:nvSpPr>
        <p:spPr>
          <a:xfrm>
            <a:off x="971601" y="1412776"/>
            <a:ext cx="7562800" cy="5256584"/>
          </a:xfrm>
        </p:spPr>
        <p:txBody>
          <a:bodyPr>
            <a:noAutofit/>
          </a:bodyPr>
          <a:lstStyle/>
          <a:p>
            <a:r>
              <a:rPr lang="en-US" altLang="ja-JP" sz="2200" dirty="0"/>
              <a:t>1972 </a:t>
            </a:r>
            <a:r>
              <a:rPr lang="ja-JP" altLang="en-US" sz="2200" dirty="0"/>
              <a:t>年：新聞・出版界が中心となり、ＮＺプレスの自由の保証、メディアへの苦情の配慮などを目的に創立した。</a:t>
            </a:r>
            <a:endParaRPr lang="en-US" altLang="ja-JP" sz="2200" dirty="0"/>
          </a:p>
          <a:p>
            <a:r>
              <a:rPr lang="ja-JP" altLang="en-US" sz="2200" dirty="0"/>
              <a:t>記事の正確性や訂正、プライバシーなどについて</a:t>
            </a:r>
            <a:r>
              <a:rPr lang="en-US" altLang="ja-JP" sz="2200" dirty="0"/>
              <a:t>13 </a:t>
            </a:r>
            <a:r>
              <a:rPr lang="ja-JP" altLang="en-US" sz="2200" dirty="0"/>
              <a:t>の綱領をもつ</a:t>
            </a:r>
            <a:endParaRPr lang="en-US" altLang="ja-JP" sz="2200" dirty="0"/>
          </a:p>
          <a:p>
            <a:r>
              <a:rPr lang="en-US" altLang="ja-JP" sz="2200" dirty="0"/>
              <a:t>PC</a:t>
            </a:r>
            <a:r>
              <a:rPr lang="ja-JP" altLang="en-US" sz="2200" dirty="0"/>
              <a:t>が支持した苦情への裁定は全文ではないにしろ、当該出版物において公表しなければならない。</a:t>
            </a:r>
            <a:endParaRPr lang="en-US" altLang="ja-JP" sz="2200" dirty="0"/>
          </a:p>
          <a:p>
            <a:r>
              <a:rPr lang="ja-JP" altLang="en-US" sz="2200" dirty="0"/>
              <a:t>議長のほかの５人の委員：新聞発行者協会（２）、ジャーナリスト組合（２）、雑誌出版（１）の３母体と、その他一般からの委員（主席オンブズマンを含む）がいる。</a:t>
            </a:r>
            <a:endParaRPr lang="en-US" altLang="ja-JP" sz="2200" dirty="0"/>
          </a:p>
          <a:p>
            <a:r>
              <a:rPr lang="en-US" altLang="ja-JP" sz="2200" dirty="0"/>
              <a:t>2000 </a:t>
            </a:r>
            <a:r>
              <a:rPr lang="ja-JP" altLang="en-US" sz="2200" dirty="0"/>
              <a:t>年</a:t>
            </a:r>
            <a:r>
              <a:rPr lang="en-US" altLang="ja-JP" sz="2200" dirty="0"/>
              <a:t>6 </a:t>
            </a:r>
            <a:r>
              <a:rPr lang="ja-JP" altLang="en-US" sz="2200" dirty="0"/>
              <a:t>月から</a:t>
            </a:r>
            <a:r>
              <a:rPr lang="en-US" altLang="ja-JP" sz="2200" dirty="0"/>
              <a:t>1 </a:t>
            </a:r>
            <a:r>
              <a:rPr lang="ja-JP" altLang="en-US" sz="2200" dirty="0"/>
              <a:t>年間で</a:t>
            </a:r>
            <a:r>
              <a:rPr lang="en-US" altLang="ja-JP" sz="2200" dirty="0"/>
              <a:t>75</a:t>
            </a:r>
            <a:r>
              <a:rPr lang="ja-JP" altLang="en-US" sz="2200" dirty="0"/>
              <a:t>件中</a:t>
            </a:r>
            <a:r>
              <a:rPr lang="en-US" altLang="ja-JP" sz="2200" dirty="0"/>
              <a:t>9</a:t>
            </a:r>
            <a:r>
              <a:rPr lang="ja-JP" altLang="en-US" sz="2200" dirty="0"/>
              <a:t>件の裁定</a:t>
            </a:r>
            <a:r>
              <a:rPr lang="en-US" altLang="ja-JP" sz="2200" dirty="0"/>
              <a:t>(</a:t>
            </a:r>
            <a:r>
              <a:rPr lang="ja-JP" altLang="en-US" sz="2200" dirty="0"/>
              <a:t>支持）。</a:t>
            </a:r>
            <a:endParaRPr lang="en-US" altLang="ja-JP" sz="2200" dirty="0"/>
          </a:p>
          <a:p>
            <a:r>
              <a:rPr kumimoji="1" lang="en-US" altLang="ja-JP" sz="2200" dirty="0"/>
              <a:t>2005</a:t>
            </a:r>
            <a:r>
              <a:rPr kumimoji="1" lang="ja-JP" altLang="en-US" sz="2200" dirty="0"/>
              <a:t>年</a:t>
            </a:r>
            <a:r>
              <a:rPr lang="ja-JP" altLang="en-US" sz="2200" dirty="0"/>
              <a:t>　　　</a:t>
            </a:r>
            <a:r>
              <a:rPr lang="en-US" altLang="ja-JP" sz="2200" dirty="0"/>
              <a:t>80</a:t>
            </a:r>
            <a:r>
              <a:rPr lang="ja-JP" altLang="en-US" sz="2200" dirty="0"/>
              <a:t>件中</a:t>
            </a:r>
            <a:r>
              <a:rPr lang="en-US" altLang="ja-JP" sz="2200" dirty="0"/>
              <a:t>4</a:t>
            </a:r>
            <a:r>
              <a:rPr lang="ja-JP" altLang="en-US" sz="2200" dirty="0"/>
              <a:t>件　</a:t>
            </a:r>
            <a:r>
              <a:rPr lang="ja-JP" altLang="en-US" sz="2400" dirty="0"/>
              <a:t>　　　　　　　　</a:t>
            </a:r>
            <a:endParaRPr kumimoji="1" lang="ja-JP" altLang="en-US" sz="2400" dirty="0"/>
          </a:p>
        </p:txBody>
      </p:sp>
      <p:sp>
        <p:nvSpPr>
          <p:cNvPr id="4" name="スライド番号プレースホルダー 3"/>
          <p:cNvSpPr>
            <a:spLocks noGrp="1"/>
          </p:cNvSpPr>
          <p:nvPr>
            <p:ph type="sldNum" sz="quarter" idx="12"/>
          </p:nvPr>
        </p:nvSpPr>
        <p:spPr/>
        <p:txBody>
          <a:bodyPr/>
          <a:lstStyle/>
          <a:p>
            <a:fld id="{0CC37A3C-A049-4D13-B328-BAAD42312928}" type="slidenum">
              <a:rPr kumimoji="1" lang="ja-JP" altLang="en-US" smtClean="0"/>
              <a:t>6</a:t>
            </a:fld>
            <a:endParaRPr kumimoji="1" lang="ja-JP" altLang="en-US"/>
          </a:p>
        </p:txBody>
      </p:sp>
    </p:spTree>
    <p:extLst>
      <p:ext uri="{BB962C8B-B14F-4D97-AF65-F5344CB8AC3E}">
        <p14:creationId xmlns:p14="http://schemas.microsoft.com/office/powerpoint/2010/main" val="1992047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5201" y="624110"/>
            <a:ext cx="6589199" cy="1004690"/>
          </a:xfrm>
        </p:spPr>
        <p:txBody>
          <a:bodyPr/>
          <a:lstStyle/>
          <a:p>
            <a:r>
              <a:rPr kumimoji="1" lang="en-US" altLang="ja-JP" dirty="0"/>
              <a:t>NZ</a:t>
            </a:r>
            <a:r>
              <a:rPr kumimoji="1" lang="ja-JP" altLang="en-US" dirty="0"/>
              <a:t>のテレビ放送</a:t>
            </a:r>
            <a:r>
              <a:rPr kumimoji="1" lang="en-US" altLang="ja-JP" dirty="0"/>
              <a:t>-1</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sz="2400" dirty="0"/>
              <a:t>1925</a:t>
            </a:r>
            <a:r>
              <a:rPr lang="ja-JP" altLang="en-US" sz="2400" dirty="0"/>
              <a:t>：ラジオ放送開始：オークランド</a:t>
            </a:r>
            <a:endParaRPr lang="en-US" altLang="ja-JP" sz="2400" dirty="0"/>
          </a:p>
          <a:p>
            <a:pPr marL="0" indent="0">
              <a:buNone/>
            </a:pPr>
            <a:r>
              <a:rPr kumimoji="1" lang="en-US" altLang="ja-JP" sz="2400" dirty="0"/>
              <a:t>1943:NZBS</a:t>
            </a:r>
            <a:r>
              <a:rPr kumimoji="1" lang="ja-JP" altLang="en-US" sz="2400" dirty="0"/>
              <a:t>設立</a:t>
            </a:r>
            <a:endParaRPr kumimoji="1" lang="en-US" altLang="ja-JP" sz="2400" dirty="0"/>
          </a:p>
          <a:p>
            <a:pPr marL="0" indent="0">
              <a:buNone/>
            </a:pPr>
            <a:r>
              <a:rPr kumimoji="1" lang="en-US" altLang="ja-JP" sz="2400" dirty="0"/>
              <a:t>1960</a:t>
            </a:r>
            <a:r>
              <a:rPr kumimoji="1" lang="ja-JP" altLang="en-US" sz="2400" dirty="0"/>
              <a:t>：</a:t>
            </a:r>
            <a:r>
              <a:rPr kumimoji="1" lang="en-US" altLang="ja-JP" sz="2400" dirty="0"/>
              <a:t>TV</a:t>
            </a:r>
            <a:r>
              <a:rPr kumimoji="1" lang="ja-JP" altLang="en-US" sz="2400" dirty="0"/>
              <a:t>放送開始</a:t>
            </a:r>
            <a:endParaRPr kumimoji="1" lang="en-US" altLang="ja-JP" sz="2400" dirty="0"/>
          </a:p>
          <a:p>
            <a:pPr marL="0" indent="0">
              <a:buNone/>
            </a:pPr>
            <a:r>
              <a:rPr lang="en-US" altLang="ja-JP" sz="2400" dirty="0"/>
              <a:t>1962:NZBC(NZ</a:t>
            </a:r>
            <a:r>
              <a:rPr lang="ja-JP" altLang="en-US" sz="2400" dirty="0"/>
              <a:t>放送協会）設立</a:t>
            </a:r>
            <a:endParaRPr lang="en-US" altLang="ja-JP" sz="2400" dirty="0"/>
          </a:p>
          <a:p>
            <a:pPr marL="0" indent="0">
              <a:buNone/>
            </a:pPr>
            <a:r>
              <a:rPr kumimoji="1" lang="en-US" altLang="ja-JP" sz="2400" dirty="0"/>
              <a:t>1973:NZBS/NZBC</a:t>
            </a:r>
            <a:r>
              <a:rPr kumimoji="1" lang="ja-JP" altLang="en-US" sz="2400" dirty="0"/>
              <a:t>解体</a:t>
            </a:r>
          </a:p>
        </p:txBody>
      </p:sp>
      <p:sp>
        <p:nvSpPr>
          <p:cNvPr id="4" name="スライド番号プレースホルダー 3"/>
          <p:cNvSpPr>
            <a:spLocks noGrp="1"/>
          </p:cNvSpPr>
          <p:nvPr>
            <p:ph type="sldNum" sz="quarter" idx="12"/>
          </p:nvPr>
        </p:nvSpPr>
        <p:spPr/>
        <p:txBody>
          <a:bodyPr/>
          <a:lstStyle/>
          <a:p>
            <a:fld id="{0CC37A3C-A049-4D13-B328-BAAD42312928}" type="slidenum">
              <a:rPr kumimoji="1" lang="ja-JP" altLang="en-US" smtClean="0"/>
              <a:t>7</a:t>
            </a:fld>
            <a:endParaRPr kumimoji="1" lang="ja-JP" altLang="en-US"/>
          </a:p>
        </p:txBody>
      </p:sp>
    </p:spTree>
    <p:extLst>
      <p:ext uri="{BB962C8B-B14F-4D97-AF65-F5344CB8AC3E}">
        <p14:creationId xmlns:p14="http://schemas.microsoft.com/office/powerpoint/2010/main" val="1664303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NZ</a:t>
            </a:r>
            <a:r>
              <a:rPr kumimoji="1" lang="ja-JP" altLang="en-US" dirty="0"/>
              <a:t>の</a:t>
            </a:r>
            <a:r>
              <a:rPr kumimoji="1" lang="en-US" altLang="ja-JP" dirty="0"/>
              <a:t>TV</a:t>
            </a:r>
            <a:r>
              <a:rPr kumimoji="1" lang="ja-JP" altLang="en-US" dirty="0"/>
              <a:t>放送－</a:t>
            </a:r>
            <a:r>
              <a:rPr kumimoji="1" lang="en-US" altLang="ja-JP" dirty="0"/>
              <a:t>2</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sz="2800" dirty="0"/>
              <a:t>地上波：</a:t>
            </a:r>
            <a:r>
              <a:rPr kumimoji="1" lang="en-US" altLang="ja-JP" sz="2800" dirty="0"/>
              <a:t>TVNZ</a:t>
            </a:r>
            <a:r>
              <a:rPr kumimoji="1" lang="ja-JP" altLang="en-US" sz="2800" dirty="0"/>
              <a:t>（政府所有株</a:t>
            </a:r>
            <a:r>
              <a:rPr kumimoji="1" lang="en-US" altLang="ja-JP" sz="2800" dirty="0"/>
              <a:t>)</a:t>
            </a:r>
          </a:p>
          <a:p>
            <a:r>
              <a:rPr lang="ja-JP" altLang="en-US" sz="2800" dirty="0"/>
              <a:t>公共放送：</a:t>
            </a:r>
            <a:r>
              <a:rPr lang="en-US" altLang="ja-JP" sz="2800" dirty="0"/>
              <a:t>MTS</a:t>
            </a:r>
            <a:r>
              <a:rPr lang="ja-JP" altLang="en-US" sz="2800" dirty="0"/>
              <a:t>；マオリ語</a:t>
            </a:r>
            <a:endParaRPr lang="en-US" altLang="ja-JP" sz="2800" dirty="0"/>
          </a:p>
          <a:p>
            <a:r>
              <a:rPr kumimoji="1" lang="ja-JP" altLang="en-US" sz="2800" dirty="0"/>
              <a:t>商業放送</a:t>
            </a:r>
            <a:r>
              <a:rPr lang="ja-JP" altLang="en-US" sz="2800" dirty="0"/>
              <a:t>：全国放送</a:t>
            </a:r>
            <a:endParaRPr lang="en-US" altLang="ja-JP" sz="2800" dirty="0"/>
          </a:p>
          <a:p>
            <a:r>
              <a:rPr kumimoji="1" lang="ja-JP" altLang="en-US" sz="2800" dirty="0"/>
              <a:t>衛星放送：</a:t>
            </a:r>
            <a:r>
              <a:rPr kumimoji="1" lang="en-US" altLang="ja-JP" sz="2800" dirty="0" err="1"/>
              <a:t>FreeviewNZ</a:t>
            </a:r>
            <a:r>
              <a:rPr kumimoji="1" lang="en-US" altLang="ja-JP" sz="2800" dirty="0"/>
              <a:t>; </a:t>
            </a:r>
            <a:r>
              <a:rPr kumimoji="1" lang="en-US" altLang="ja-JP" sz="2800" dirty="0" err="1"/>
              <a:t>SkyTV</a:t>
            </a:r>
            <a:endParaRPr kumimoji="1" lang="en-US" altLang="ja-JP" sz="2800" dirty="0"/>
          </a:p>
          <a:p>
            <a:r>
              <a:rPr lang="ja-JP" altLang="en-US" sz="2800" dirty="0"/>
              <a:t>ラジオ放送：</a:t>
            </a:r>
            <a:r>
              <a:rPr lang="en-US" altLang="ja-JP" sz="2800" dirty="0"/>
              <a:t>RNZ(</a:t>
            </a:r>
            <a:r>
              <a:rPr lang="ja-JP" altLang="en-US" sz="2800" dirty="0"/>
              <a:t>公共）、国際放送の</a:t>
            </a:r>
            <a:r>
              <a:rPr lang="en-US" altLang="ja-JP" sz="2800" dirty="0"/>
              <a:t>4ch; 160</a:t>
            </a:r>
            <a:r>
              <a:rPr lang="ja-JP" altLang="en-US" sz="2800" dirty="0"/>
              <a:t>局</a:t>
            </a:r>
            <a:endParaRPr lang="en-US" altLang="ja-JP" sz="2800" dirty="0"/>
          </a:p>
          <a:p>
            <a:r>
              <a:rPr lang="ja-JP" altLang="en-US" sz="2800" dirty="0"/>
              <a:t>文化遺産省：放送行政全般</a:t>
            </a:r>
            <a:endParaRPr lang="en-US" altLang="ja-JP" sz="2800" dirty="0"/>
          </a:p>
          <a:p>
            <a:r>
              <a:rPr kumimoji="1" lang="ja-JP" altLang="en-US" sz="2800" dirty="0"/>
              <a:t>放送委員会</a:t>
            </a:r>
            <a:r>
              <a:rPr lang="ja-JP" altLang="en-US" sz="2800" dirty="0"/>
              <a:t>：規制監督機関</a:t>
            </a:r>
            <a:endParaRPr kumimoji="1" lang="en-US" altLang="ja-JP" sz="2800" dirty="0"/>
          </a:p>
          <a:p>
            <a:r>
              <a:rPr kumimoji="1" lang="ja-JP" altLang="en-US" sz="2800" dirty="0"/>
              <a:t>番組制作率</a:t>
            </a:r>
            <a:r>
              <a:rPr kumimoji="1" lang="en-US" altLang="ja-JP" sz="2800" dirty="0"/>
              <a:t>=31</a:t>
            </a:r>
            <a:r>
              <a:rPr kumimoji="1" lang="ja-JP" altLang="en-US" sz="2800" dirty="0"/>
              <a:t>～</a:t>
            </a:r>
            <a:r>
              <a:rPr kumimoji="1" lang="en-US" altLang="ja-JP" sz="2800" dirty="0"/>
              <a:t>34%(2008</a:t>
            </a:r>
            <a:r>
              <a:rPr kumimoji="1" lang="ja-JP" altLang="en-US" sz="2800" dirty="0"/>
              <a:t>～</a:t>
            </a:r>
            <a:r>
              <a:rPr kumimoji="1" lang="en-US" altLang="ja-JP" sz="2800" dirty="0"/>
              <a:t>2010)</a:t>
            </a:r>
            <a:endParaRPr kumimoji="1" lang="ja-JP" altLang="en-US" sz="2800" dirty="0"/>
          </a:p>
        </p:txBody>
      </p:sp>
      <p:sp>
        <p:nvSpPr>
          <p:cNvPr id="4" name="スライド番号プレースホルダー 3"/>
          <p:cNvSpPr>
            <a:spLocks noGrp="1"/>
          </p:cNvSpPr>
          <p:nvPr>
            <p:ph type="sldNum" sz="quarter" idx="12"/>
          </p:nvPr>
        </p:nvSpPr>
        <p:spPr/>
        <p:txBody>
          <a:bodyPr/>
          <a:lstStyle/>
          <a:p>
            <a:fld id="{0CC37A3C-A049-4D13-B328-BAAD42312928}" type="slidenum">
              <a:rPr kumimoji="1" lang="ja-JP" altLang="en-US" smtClean="0"/>
              <a:t>8</a:t>
            </a:fld>
            <a:endParaRPr kumimoji="1" lang="ja-JP" altLang="en-US"/>
          </a:p>
        </p:txBody>
      </p:sp>
    </p:spTree>
    <p:extLst>
      <p:ext uri="{BB962C8B-B14F-4D97-AF65-F5344CB8AC3E}">
        <p14:creationId xmlns:p14="http://schemas.microsoft.com/office/powerpoint/2010/main" val="2724106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5201" y="624110"/>
            <a:ext cx="6589199" cy="860674"/>
          </a:xfrm>
        </p:spPr>
        <p:txBody>
          <a:bodyPr/>
          <a:lstStyle/>
          <a:p>
            <a:r>
              <a:rPr lang="en-US" altLang="ja-JP" dirty="0"/>
              <a:t>NZ</a:t>
            </a:r>
            <a:r>
              <a:rPr lang="ja-JP" altLang="en-US" dirty="0"/>
              <a:t>の</a:t>
            </a:r>
            <a:r>
              <a:rPr lang="en-US" altLang="ja-JP" dirty="0"/>
              <a:t>TV</a:t>
            </a:r>
            <a:r>
              <a:rPr lang="ja-JP" altLang="en-US" dirty="0"/>
              <a:t>放送－</a:t>
            </a:r>
            <a:r>
              <a:rPr lang="en-US" altLang="ja-JP" dirty="0"/>
              <a:t>3</a:t>
            </a:r>
            <a:endParaRPr kumimoji="1" lang="ja-JP" altLang="en-US" dirty="0"/>
          </a:p>
        </p:txBody>
      </p:sp>
      <p:sp>
        <p:nvSpPr>
          <p:cNvPr id="3" name="コンテンツ プレースホルダー 2"/>
          <p:cNvSpPr>
            <a:spLocks noGrp="1"/>
          </p:cNvSpPr>
          <p:nvPr>
            <p:ph idx="1"/>
          </p:nvPr>
        </p:nvSpPr>
        <p:spPr>
          <a:xfrm>
            <a:off x="1942415" y="1700808"/>
            <a:ext cx="6591985" cy="4210414"/>
          </a:xfrm>
        </p:spPr>
        <p:txBody>
          <a:bodyPr>
            <a:normAutofit lnSpcReduction="10000"/>
          </a:bodyPr>
          <a:lstStyle/>
          <a:p>
            <a:r>
              <a:rPr lang="en-US" altLang="ja-JP" sz="2200" dirty="0"/>
              <a:t>2011</a:t>
            </a:r>
            <a:r>
              <a:rPr lang="ja-JP" altLang="en-US" sz="2200" dirty="0"/>
              <a:t>：</a:t>
            </a:r>
            <a:r>
              <a:rPr lang="en-US" altLang="ja-JP" sz="2200" dirty="0"/>
              <a:t>NZ</a:t>
            </a:r>
            <a:r>
              <a:rPr lang="ja-JP" altLang="ja-JP" sz="2200" dirty="0"/>
              <a:t>放送界が大きく変化</a:t>
            </a:r>
            <a:endParaRPr lang="en-US" altLang="ja-JP" sz="2200" dirty="0"/>
          </a:p>
          <a:p>
            <a:r>
              <a:rPr lang="en-US" altLang="ja-JP" sz="2200" dirty="0"/>
              <a:t>7</a:t>
            </a:r>
            <a:r>
              <a:rPr lang="ja-JP" altLang="ja-JP" sz="2200" dirty="0"/>
              <a:t>月、議会が公共放送</a:t>
            </a:r>
            <a:r>
              <a:rPr lang="en-US" altLang="ja-JP" sz="2200" dirty="0"/>
              <a:t>TVNZ</a:t>
            </a:r>
            <a:r>
              <a:rPr lang="ja-JP" altLang="ja-JP" sz="2200" dirty="0" err="1"/>
              <a:t>の改</a:t>
            </a:r>
            <a:r>
              <a:rPr lang="ja-JP" altLang="ja-JP" sz="2200" dirty="0"/>
              <a:t>正法を可決</a:t>
            </a:r>
            <a:endParaRPr lang="en-US" altLang="ja-JP" sz="2200" dirty="0"/>
          </a:p>
          <a:p>
            <a:r>
              <a:rPr lang="ja-JP" altLang="ja-JP" sz="2200" dirty="0"/>
              <a:t>公共放送の使命や役割などを明文化していた「</a:t>
            </a:r>
            <a:r>
              <a:rPr lang="en-US" altLang="ja-JP" sz="2200" dirty="0"/>
              <a:t>TVNZ</a:t>
            </a:r>
            <a:r>
              <a:rPr lang="ja-JP" altLang="ja-JP" sz="2200" dirty="0"/>
              <a:t>憲章」（</a:t>
            </a:r>
            <a:r>
              <a:rPr lang="en-US" altLang="ja-JP" sz="2200" dirty="0"/>
              <a:t>2003</a:t>
            </a:r>
            <a:r>
              <a:rPr lang="ja-JP" altLang="ja-JP" sz="2200" dirty="0"/>
              <a:t>年労働党政権下で発効した）も廃止、商業化にむけて歩み出した。</a:t>
            </a:r>
            <a:endParaRPr lang="en-US" altLang="ja-JP" sz="2200" dirty="0"/>
          </a:p>
          <a:p>
            <a:r>
              <a:rPr lang="en-US" altLang="ja-JP" sz="2200" dirty="0"/>
              <a:t>TVNZ</a:t>
            </a:r>
            <a:r>
              <a:rPr lang="ja-JP" altLang="ja-JP" sz="2200" dirty="0"/>
              <a:t>が国内で唯一の衛星放送局</a:t>
            </a:r>
            <a:r>
              <a:rPr lang="en-US" altLang="ja-JP" sz="2200" dirty="0"/>
              <a:t>Sky TV</a:t>
            </a:r>
            <a:r>
              <a:rPr lang="ja-JP" altLang="ja-JP" sz="2200" dirty="0"/>
              <a:t>と提携し、有料の地上デジタル放送を</a:t>
            </a:r>
            <a:r>
              <a:rPr lang="en-US" altLang="ja-JP" sz="2200" dirty="0"/>
              <a:t>12</a:t>
            </a:r>
            <a:r>
              <a:rPr lang="ja-JP" altLang="ja-JP" sz="2200" dirty="0"/>
              <a:t>年前半から開始すると発表。</a:t>
            </a:r>
            <a:endParaRPr lang="en-US" altLang="ja-JP" sz="2200" dirty="0"/>
          </a:p>
          <a:p>
            <a:r>
              <a:rPr lang="ja-JP" altLang="ja-JP" sz="2200" dirty="0"/>
              <a:t>それに伴い既に補助金打ち切りを通告されていたデジタルチャンネル</a:t>
            </a:r>
            <a:r>
              <a:rPr lang="en-US" altLang="ja-JP" sz="2200" dirty="0"/>
              <a:t>TVNZ7</a:t>
            </a:r>
            <a:r>
              <a:rPr lang="ja-JP" altLang="ja-JP" sz="2200" dirty="0"/>
              <a:t>は</a:t>
            </a:r>
            <a:r>
              <a:rPr lang="en-US" altLang="ja-JP" sz="2200" dirty="0"/>
              <a:t>12</a:t>
            </a:r>
            <a:r>
              <a:rPr lang="ja-JP" altLang="ja-JP" sz="2200" dirty="0"/>
              <a:t>年</a:t>
            </a:r>
            <a:r>
              <a:rPr lang="en-US" altLang="ja-JP" sz="2200" dirty="0"/>
              <a:t>6</a:t>
            </a:r>
            <a:r>
              <a:rPr lang="ja-JP" altLang="ja-JP" sz="2200" dirty="0"/>
              <a:t>月をもって終了した。</a:t>
            </a:r>
          </a:p>
          <a:p>
            <a:endParaRPr kumimoji="1" lang="ja-JP" altLang="en-US" dirty="0"/>
          </a:p>
        </p:txBody>
      </p:sp>
      <p:sp>
        <p:nvSpPr>
          <p:cNvPr id="4" name="スライド番号プレースホルダー 3"/>
          <p:cNvSpPr>
            <a:spLocks noGrp="1"/>
          </p:cNvSpPr>
          <p:nvPr>
            <p:ph type="sldNum" sz="quarter" idx="12"/>
          </p:nvPr>
        </p:nvSpPr>
        <p:spPr/>
        <p:txBody>
          <a:bodyPr/>
          <a:lstStyle/>
          <a:p>
            <a:fld id="{0CC37A3C-A049-4D13-B328-BAAD42312928}" type="slidenum">
              <a:rPr kumimoji="1" lang="ja-JP" altLang="en-US" smtClean="0"/>
              <a:t>9</a:t>
            </a:fld>
            <a:endParaRPr kumimoji="1" lang="ja-JP" altLang="en-US"/>
          </a:p>
        </p:txBody>
      </p:sp>
    </p:spTree>
    <p:extLst>
      <p:ext uri="{BB962C8B-B14F-4D97-AF65-F5344CB8AC3E}">
        <p14:creationId xmlns:p14="http://schemas.microsoft.com/office/powerpoint/2010/main" val="1436347195"/>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454</TotalTime>
  <Words>653</Words>
  <Application>Microsoft Office PowerPoint</Application>
  <PresentationFormat>画面に合わせる (4:3)</PresentationFormat>
  <Paragraphs>71</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ウィスプ</vt:lpstr>
      <vt:lpstr>外国ジャーナリズムⅠa    http://pweb.cc.sophia.ac.jp/s-yuga/gakubu/Oceanialec17.htm</vt:lpstr>
      <vt:lpstr>新聞所有の制限や、マルチプルオーナー規制などとくになく、世界でも最も自由な国であることを誇る</vt:lpstr>
      <vt:lpstr>NZ Herald-2</vt:lpstr>
      <vt:lpstr>INL：Fairfax(Aust)</vt:lpstr>
      <vt:lpstr>Dominion Post</vt:lpstr>
      <vt:lpstr>新聞評議会（ＮＺ Press Council)</vt:lpstr>
      <vt:lpstr>NZのテレビ放送-1</vt:lpstr>
      <vt:lpstr>NZのTV放送－2</vt:lpstr>
      <vt:lpstr>NZのTV放送－3</vt:lpstr>
      <vt:lpstr>デジタル放送-オークランド</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植民地社会のメディア</dc:title>
  <dc:creator>syuga</dc:creator>
  <cp:lastModifiedBy>s-yuga  TOSHIBA-1</cp:lastModifiedBy>
  <cp:revision>60</cp:revision>
  <cp:lastPrinted>2015-11-19T16:49:41Z</cp:lastPrinted>
  <dcterms:created xsi:type="dcterms:W3CDTF">2011-11-16T13:47:01Z</dcterms:created>
  <dcterms:modified xsi:type="dcterms:W3CDTF">2017-11-30T15:59:41Z</dcterms:modified>
</cp:coreProperties>
</file>