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62" r:id="rId2"/>
    <p:sldId id="388" r:id="rId3"/>
    <p:sldId id="383" r:id="rId4"/>
    <p:sldId id="382" r:id="rId5"/>
    <p:sldId id="355" r:id="rId6"/>
    <p:sldId id="353" r:id="rId7"/>
    <p:sldId id="390" r:id="rId8"/>
    <p:sldId id="354" r:id="rId9"/>
    <p:sldId id="361" r:id="rId10"/>
    <p:sldId id="371" r:id="rId11"/>
    <p:sldId id="360" r:id="rId12"/>
    <p:sldId id="364" r:id="rId13"/>
    <p:sldId id="365" r:id="rId14"/>
    <p:sldId id="391" r:id="rId15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8" autoAdjust="0"/>
    <p:restoredTop sz="94628" autoAdjust="0"/>
  </p:normalViewPr>
  <p:slideViewPr>
    <p:cSldViewPr>
      <p:cViewPr varScale="1">
        <p:scale>
          <a:sx n="56" d="100"/>
          <a:sy n="5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BB1E3CB2-DD07-4652-9B56-B954488C4262}" type="datetimeFigureOut">
              <a:rPr lang="ja-JP" altLang="en-US"/>
              <a:pPr>
                <a:defRPr/>
              </a:pPr>
              <a:t>2017/6/30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916BC6D0-2EC2-4E2E-B4E5-BC3B1D2B7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6257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AD30B5E-A26B-421C-A34A-CEDAD5A2CF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203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B76AC-6E58-4780-B67D-ED2473094B5E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4824-D391-4112-A30F-AF2D8CF899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85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3527F-C117-4D28-8167-008F0E71EED9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A3BC3-76AF-4CEE-B198-A9DB5BCACF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868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F212-954B-4752-A5F7-AD8B4BB005F7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2E2F-99AB-40F1-9804-A2FAB52D7B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8814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871538" y="192088"/>
            <a:ext cx="8162925" cy="59039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CDB5-3731-42AF-BBFD-814E9E735BA2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8733-B553-4AB2-BEC7-6CAB62673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62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20B0E-ABA3-4E07-9373-6C1B47680063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B6BF-D7E2-48E9-9AC0-7EB9FBECA3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30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F9C93-9727-47C0-A455-57C7AA35A0DF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42E66-B413-44AD-8098-B186750E8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545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7089-2A31-4DF0-A3D9-2EEFD7AD7A6E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8A9A-F6AB-424A-8B63-1A0B65EEA4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41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E14A8-5EBB-4FF4-9DC4-85EB71B200E5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913AA-2CE5-4D51-8411-DCA9A11C57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60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3C39-39A0-4743-A450-22D532F29993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CF50A-90B1-448C-A830-46D770D48E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349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C9F2-3DF7-4991-8BC0-70C6D06AA8AD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14DC-2DA8-4058-90DD-A5519106FE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05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5D19-D6AB-4234-8F89-C57F94A6E9B6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FB622-DEDC-4358-96B8-E277AB88C5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2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0DE55-5FCD-4EA3-BA27-65389C164938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CD6C-B570-42BD-A0CF-66AFB3D094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2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63E6608E-82C5-4919-99BF-529F3D69AFE8}" type="datetime1">
              <a:rPr lang="ja-JP" altLang="en-US"/>
              <a:pPr>
                <a:defRPr/>
              </a:pPr>
              <a:t>2017/6/30</a:t>
            </a:fld>
            <a:endParaRPr lang="en-US" altLang="ja-JP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C3DB4CE2-30E0-4FA1-8373-1D91AC7A3C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FJ2index16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corp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53B8ACEB-F09A-4659-AE46-3D7482BA4931}" type="slidenum">
              <a:rPr kumimoji="0" lang="en-US" altLang="ja-JP" sz="1400" smtClean="0"/>
              <a:pPr eaLnBrk="1" hangingPunct="1"/>
              <a:t>1</a:t>
            </a:fld>
            <a:endParaRPr kumimoji="0" lang="en-US" altLang="ja-JP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1949450"/>
            <a:ext cx="8062912" cy="1174750"/>
          </a:xfrm>
        </p:spPr>
        <p:txBody>
          <a:bodyPr/>
          <a:lstStyle/>
          <a:p>
            <a:pPr algn="r" eaLnBrk="1" hangingPunct="1"/>
            <a:r>
              <a:rPr lang="ja-JP" altLang="en-US" sz="4000" dirty="0" smtClean="0"/>
              <a:t>外国ジャーナリズム</a:t>
            </a:r>
            <a:r>
              <a:rPr lang="en-US" altLang="ja-JP" sz="4000" dirty="0" err="1" smtClean="0"/>
              <a:t>IIa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　　　　　</a:t>
            </a:r>
            <a:br>
              <a:rPr lang="ja-JP" altLang="en-US" sz="4000" dirty="0" smtClean="0"/>
            </a:br>
            <a:r>
              <a:rPr lang="ja-JP" altLang="en-US" sz="3100" dirty="0" smtClean="0"/>
              <a:t>－イギリスのジャーナリズム</a:t>
            </a:r>
            <a:r>
              <a:rPr lang="en-US" altLang="ja-JP" sz="3100" dirty="0" smtClean="0"/>
              <a:t>(5)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24075" y="3860800"/>
            <a:ext cx="6624638" cy="21145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ja-JP" altLang="en-US" dirty="0"/>
              <a:t>現代</a:t>
            </a:r>
            <a:r>
              <a:rPr lang="ja-JP" altLang="en-US" dirty="0" smtClean="0"/>
              <a:t>の英国新聞界</a:t>
            </a:r>
            <a:endParaRPr lang="en-US" altLang="ja-JP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ja-JP" altLang="en-US" dirty="0" smtClean="0">
                <a:hlinkClick r:id="rId3"/>
              </a:rPr>
              <a:t>授業サイト</a:t>
            </a:r>
            <a:endParaRPr lang="ja-JP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ja-JP" smtClean="0"/>
              <a:t>21</a:t>
            </a:r>
            <a:r>
              <a:rPr lang="ja-JP" altLang="en-US" smtClean="0"/>
              <a:t>世紀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さらばフリートストリート</a:t>
            </a:r>
          </a:p>
          <a:p>
            <a:r>
              <a:rPr lang="ja-JP" altLang="en-US" smtClean="0"/>
              <a:t>安売り競争に終止符</a:t>
            </a:r>
          </a:p>
          <a:p>
            <a:r>
              <a:rPr lang="ja-JP" altLang="en-US" smtClean="0"/>
              <a:t>コンパクト化の流れ</a:t>
            </a:r>
          </a:p>
          <a:p>
            <a:r>
              <a:rPr lang="ja-JP" altLang="en-US" smtClean="0"/>
              <a:t>インターネット広告が急増</a:t>
            </a:r>
          </a:p>
          <a:p>
            <a:r>
              <a:rPr lang="en-US" altLang="ja-JP" smtClean="0"/>
              <a:t>05/11 </a:t>
            </a:r>
            <a:r>
              <a:rPr lang="ja-JP" altLang="en-US" smtClean="0"/>
              <a:t>情報自由法</a:t>
            </a:r>
            <a:r>
              <a:rPr lang="en-US" altLang="ja-JP" smtClean="0"/>
              <a:t>(FOI)</a:t>
            </a:r>
          </a:p>
          <a:p>
            <a:r>
              <a:rPr lang="ja-JP" altLang="en-US" smtClean="0"/>
              <a:t>新聞のウェブサイト</a:t>
            </a:r>
          </a:p>
          <a:p>
            <a:r>
              <a:rPr lang="ja-JP" altLang="en-US" smtClean="0"/>
              <a:t>無料化戦争激化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C28B7DB2-4F4A-424F-9FF3-AFE222329FA7}" type="slidenum">
              <a:rPr kumimoji="0" lang="en-US" altLang="ja-JP" sz="1400" smtClean="0"/>
              <a:pPr eaLnBrk="1" hangingPunct="1"/>
              <a:t>11</a:t>
            </a:fld>
            <a:endParaRPr kumimoji="0" lang="en-US" altLang="ja-JP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ja-JP" altLang="en-US" smtClean="0"/>
              <a:t>マードックのいま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24862" cy="4679950"/>
          </a:xfrm>
        </p:spPr>
        <p:txBody>
          <a:bodyPr/>
          <a:lstStyle/>
          <a:p>
            <a:r>
              <a:rPr lang="en-US" altLang="ja-JP" sz="2000" smtClean="0"/>
              <a:t>1970</a:t>
            </a:r>
            <a:r>
              <a:rPr lang="ja-JP" altLang="en-US" sz="2000" smtClean="0"/>
              <a:t>年代から英国メディア界に頭角を現したオーストラリア出身のマードックは、</a:t>
            </a:r>
            <a:r>
              <a:rPr lang="en-US" altLang="ja-JP" sz="2000" smtClean="0"/>
              <a:t>80</a:t>
            </a:r>
            <a:r>
              <a:rPr lang="ja-JP" altLang="en-US" sz="2000" smtClean="0"/>
              <a:t>年代米国に進出、映画制作配給会社</a:t>
            </a:r>
            <a:r>
              <a:rPr lang="en-US" altLang="ja-JP" sz="2000" smtClean="0"/>
              <a:t>20th FOX</a:t>
            </a:r>
            <a:r>
              <a:rPr lang="ja-JP" altLang="en-US" sz="2000" smtClean="0"/>
              <a:t>を買収し、４大ネットワークのひとつとなるフォックステレビを創設した。</a:t>
            </a:r>
          </a:p>
          <a:p>
            <a:r>
              <a:rPr lang="ja-JP" altLang="en-US" sz="2000" smtClean="0"/>
              <a:t>アジアでもスターテレビを買収し、オーストラリアを含めて３大陸を制覇、巨大メディア網を構築しつつある。その過程で名門紙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タイムズ</a:t>
            </a:r>
            <a:r>
              <a:rPr lang="en-US" altLang="ja-JP" sz="2000" smtClean="0"/>
              <a:t>』</a:t>
            </a:r>
            <a:r>
              <a:rPr lang="ja-JP" altLang="en-US" sz="2000" smtClean="0"/>
              <a:t>、大衆紙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サン</a:t>
            </a:r>
            <a:r>
              <a:rPr lang="en-US" altLang="ja-JP" sz="2000" smtClean="0"/>
              <a:t>』</a:t>
            </a:r>
            <a:r>
              <a:rPr lang="ja-JP" altLang="en-US" sz="2000" smtClean="0"/>
              <a:t>、大衆日曜紙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ニューズ・オブ・ザ・ワールド</a:t>
            </a:r>
            <a:r>
              <a:rPr lang="en-US" altLang="ja-JP" sz="2000" smtClean="0"/>
              <a:t>』</a:t>
            </a:r>
            <a:r>
              <a:rPr lang="ja-JP" altLang="en-US" sz="2000" smtClean="0"/>
              <a:t>を手中におさめ、</a:t>
            </a:r>
          </a:p>
          <a:p>
            <a:r>
              <a:rPr lang="en-US" altLang="ja-JP" sz="2000" smtClean="0"/>
              <a:t>97</a:t>
            </a:r>
            <a:r>
              <a:rPr lang="ja-JP" altLang="en-US" sz="2000" smtClean="0"/>
              <a:t>年総選挙でブレア前首相が勝利を得たのも、もっぱら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サン</a:t>
            </a:r>
            <a:r>
              <a:rPr lang="en-US" altLang="ja-JP" sz="2000" smtClean="0"/>
              <a:t>』</a:t>
            </a:r>
            <a:r>
              <a:rPr lang="ja-JP" altLang="en-US" sz="2000" smtClean="0"/>
              <a:t>のキャンペーンのおかげといわれるほど、常に英国政治層と近い距離にいる。</a:t>
            </a:r>
          </a:p>
          <a:p>
            <a:r>
              <a:rPr lang="ja-JP" altLang="en-US" sz="2000" smtClean="0"/>
              <a:t>この</a:t>
            </a:r>
            <a:r>
              <a:rPr lang="en-US" altLang="ja-JP" sz="2000" smtClean="0"/>
              <a:t>3</a:t>
            </a:r>
            <a:r>
              <a:rPr lang="ja-JP" altLang="en-US" sz="2000" smtClean="0"/>
              <a:t>紙で新聞読者の</a:t>
            </a:r>
            <a:r>
              <a:rPr lang="en-US" altLang="ja-JP" sz="2000" smtClean="0"/>
              <a:t>37</a:t>
            </a:r>
            <a:r>
              <a:rPr lang="ja-JP" altLang="en-US" sz="2000" smtClean="0"/>
              <a:t>％、テレビでも</a:t>
            </a:r>
            <a:r>
              <a:rPr lang="en-US" altLang="ja-JP" sz="2000" smtClean="0"/>
              <a:t>BSkyB</a:t>
            </a:r>
            <a:r>
              <a:rPr lang="ja-JP" altLang="en-US" sz="2000" smtClean="0"/>
              <a:t>で</a:t>
            </a:r>
            <a:r>
              <a:rPr lang="en-US" altLang="ja-JP" sz="2000" smtClean="0"/>
              <a:t>33</a:t>
            </a:r>
            <a:r>
              <a:rPr lang="ja-JP" altLang="en-US" sz="2000" smtClean="0"/>
              <a:t>％の世帯を把握している（</a:t>
            </a:r>
            <a:r>
              <a:rPr lang="en-US" altLang="ja-JP" sz="2000" smtClean="0"/>
              <a:t>2006</a:t>
            </a:r>
            <a:r>
              <a:rPr lang="ja-JP" altLang="en-US" sz="2000" smtClean="0"/>
              <a:t>）。</a:t>
            </a:r>
          </a:p>
          <a:p>
            <a:r>
              <a:rPr lang="ja-JP" altLang="en-US" sz="2000" smtClean="0"/>
              <a:t>インターネット時代の到来に新聞産業が四苦八苦しているなか、マードックは</a:t>
            </a:r>
            <a:r>
              <a:rPr lang="en-US" altLang="ja-JP" sz="2000" smtClean="0"/>
              <a:t>SNS</a:t>
            </a:r>
            <a:r>
              <a:rPr lang="ja-JP" altLang="en-US" sz="2000" smtClean="0"/>
              <a:t>（ソーシャルネットワークシステム）の最大手「マイスペース」（</a:t>
            </a:r>
            <a:r>
              <a:rPr lang="en-US" altLang="ja-JP" sz="2000" smtClean="0"/>
              <a:t>MySpace</a:t>
            </a:r>
            <a:r>
              <a:rPr lang="ja-JP" altLang="en-US" sz="2000" smtClean="0"/>
              <a:t>）を買収し、３大陸の新聞ばかりでなく、テレビ、ネット、映画というメディアをネットと共存しつつ拡大している。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094316E0-9454-487D-B260-70F06F11EC9F}" type="slidenum">
              <a:rPr kumimoji="0" lang="en-US" altLang="ja-JP" sz="1400" smtClean="0"/>
              <a:pPr eaLnBrk="1" hangingPunct="1"/>
              <a:t>12</a:t>
            </a:fld>
            <a:endParaRPr kumimoji="0" lang="en-US" altLang="ja-JP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R.Murdoch: 1931~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smtClean="0"/>
              <a:t>1950s: </a:t>
            </a:r>
            <a:r>
              <a:rPr lang="ja-JP" altLang="en-US" sz="2800" smtClean="0"/>
              <a:t>父</a:t>
            </a:r>
            <a:r>
              <a:rPr lang="en-US" altLang="ja-JP" sz="2800" smtClean="0"/>
              <a:t>Keith Arthur</a:t>
            </a:r>
            <a:r>
              <a:rPr lang="ja-JP" altLang="en-US" sz="2800" smtClean="0"/>
              <a:t>　の遺産を受け継ぐ</a:t>
            </a:r>
          </a:p>
          <a:p>
            <a:pPr lvl="1"/>
            <a:r>
              <a:rPr lang="ja-JP" altLang="en-US" sz="2400" smtClean="0"/>
              <a:t>地方紙、ＴＶ局買収</a:t>
            </a:r>
          </a:p>
          <a:p>
            <a:r>
              <a:rPr lang="en-US" altLang="ja-JP" sz="2800" smtClean="0"/>
              <a:t>1960s:</a:t>
            </a:r>
            <a:r>
              <a:rPr lang="ja-JP" altLang="en-US" sz="2800" smtClean="0"/>
              <a:t>ミラー紙買収、ＴＶ専門誌創刊</a:t>
            </a:r>
          </a:p>
          <a:p>
            <a:pPr lvl="1"/>
            <a:r>
              <a:rPr lang="ja-JP" altLang="en-US" sz="2400" smtClean="0"/>
              <a:t>フェアファックスの一角を崩す</a:t>
            </a:r>
          </a:p>
          <a:p>
            <a:r>
              <a:rPr lang="en-US" altLang="ja-JP" sz="2800" smtClean="0">
                <a:solidFill>
                  <a:srgbClr val="FF0000"/>
                </a:solidFill>
              </a:rPr>
              <a:t>1964</a:t>
            </a:r>
            <a:r>
              <a:rPr lang="ja-JP" altLang="en-US" sz="2800" smtClean="0">
                <a:solidFill>
                  <a:srgbClr val="FF0000"/>
                </a:solidFill>
              </a:rPr>
              <a:t>：</a:t>
            </a:r>
            <a:r>
              <a:rPr lang="en-US" altLang="ja-JP" sz="2800" smtClean="0">
                <a:solidFill>
                  <a:srgbClr val="FF0000"/>
                </a:solidFill>
              </a:rPr>
              <a:t>The Australian</a:t>
            </a:r>
            <a:r>
              <a:rPr lang="ja-JP" altLang="en-US" sz="2800" smtClean="0">
                <a:solidFill>
                  <a:srgbClr val="FF0000"/>
                </a:solidFill>
              </a:rPr>
              <a:t>創刊</a:t>
            </a:r>
          </a:p>
          <a:p>
            <a:r>
              <a:rPr lang="en-US" altLang="ja-JP" sz="2800" smtClean="0"/>
              <a:t>1970</a:t>
            </a:r>
            <a:r>
              <a:rPr lang="ja-JP" altLang="en-US" sz="2800" smtClean="0"/>
              <a:t>ｓ：英米へ進出：橋頭堡を作る</a:t>
            </a:r>
          </a:p>
          <a:p>
            <a:r>
              <a:rPr lang="en-US" altLang="ja-JP" sz="2800" smtClean="0"/>
              <a:t>1980s: </a:t>
            </a:r>
            <a:r>
              <a:rPr lang="ja-JP" altLang="en-US" sz="2800" smtClean="0"/>
              <a:t>英米メディア界に帝国を確立</a:t>
            </a:r>
          </a:p>
          <a:p>
            <a:pPr lvl="1"/>
            <a:r>
              <a:rPr lang="ja-JP" altLang="en-US" sz="2400" smtClean="0"/>
              <a:t>念願のＨＷＴ買収に成功</a:t>
            </a:r>
            <a:r>
              <a:rPr lang="en-US" altLang="ja-JP" sz="2400" smtClean="0"/>
              <a:t>⇒</a:t>
            </a:r>
            <a:r>
              <a:rPr lang="ja-JP" altLang="en-US" sz="2400" smtClean="0"/>
              <a:t>オーストラリア・メディア界の混乱始まる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1DC1708B-C068-4CAE-8B07-741322D5829B}" type="slidenum">
              <a:rPr kumimoji="0" lang="en-US" altLang="ja-JP" sz="1400" smtClean="0"/>
              <a:pPr eaLnBrk="1" hangingPunct="1"/>
              <a:t>13</a:t>
            </a:fld>
            <a:endParaRPr kumimoji="0" lang="en-US" altLang="ja-JP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R.Murdoch -2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820150" cy="4619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 smtClean="0"/>
              <a:t>1990s</a:t>
            </a:r>
            <a:r>
              <a:rPr lang="ja-JP" altLang="en-US" dirty="0" smtClean="0"/>
              <a:t>：業績不振、帝国の危機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アジア、中南米市場への転進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衛星、ソフトコンテンツ、スポーツ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日本市場へ：テレ朝買収劇 </a:t>
            </a:r>
          </a:p>
          <a:p>
            <a:pPr lvl="2">
              <a:lnSpc>
                <a:spcPct val="90000"/>
              </a:lnSpc>
            </a:pPr>
            <a:r>
              <a:rPr lang="en-US" altLang="ja-JP" dirty="0" err="1" smtClean="0"/>
              <a:t>SkyPerfect</a:t>
            </a:r>
            <a:r>
              <a:rPr lang="en-US" altLang="ja-JP" dirty="0" smtClean="0"/>
              <a:t>(96/97)</a:t>
            </a:r>
          </a:p>
          <a:p>
            <a:pPr lvl="1">
              <a:lnSpc>
                <a:spcPct val="90000"/>
              </a:lnSpc>
            </a:pPr>
            <a:r>
              <a:rPr lang="en-US" altLang="ja-JP" b="1" dirty="0" smtClean="0"/>
              <a:t>007 </a:t>
            </a:r>
            <a:r>
              <a:rPr lang="en-US" altLang="ja-JP" b="1" i="1" dirty="0" smtClean="0"/>
              <a:t>Tomorrow Never Dies</a:t>
            </a:r>
            <a:r>
              <a:rPr lang="en-US" altLang="ja-JP" dirty="0" smtClean="0"/>
              <a:t> (1997)</a:t>
            </a:r>
          </a:p>
          <a:p>
            <a:pPr>
              <a:lnSpc>
                <a:spcPct val="90000"/>
              </a:lnSpc>
            </a:pPr>
            <a:r>
              <a:rPr lang="en-US" altLang="ja-JP" dirty="0" smtClean="0"/>
              <a:t>21</a:t>
            </a:r>
            <a:r>
              <a:rPr lang="ja-JP" altLang="en-US" dirty="0" smtClean="0"/>
              <a:t>世紀？ 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経済ニュースへ：</a:t>
            </a:r>
            <a:r>
              <a:rPr lang="en-US" altLang="ja-JP" dirty="0" smtClean="0"/>
              <a:t>DJ(WSJ)</a:t>
            </a:r>
            <a:r>
              <a:rPr lang="ja-JP" altLang="en-US" dirty="0" smtClean="0"/>
              <a:t>の買収</a:t>
            </a:r>
            <a:r>
              <a:rPr lang="en-US" altLang="ja-JP" dirty="0" smtClean="0"/>
              <a:t>/</a:t>
            </a:r>
            <a:r>
              <a:rPr lang="ja-JP" altLang="en-US" dirty="0" smtClean="0"/>
              <a:t>中国からインドへ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IT</a:t>
            </a:r>
            <a:r>
              <a:rPr lang="ja-JP" altLang="en-US" dirty="0" smtClean="0"/>
              <a:t>産業へ：</a:t>
            </a:r>
            <a:r>
              <a:rPr lang="en-US" altLang="ja-JP" dirty="0" smtClean="0"/>
              <a:t>SNS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NOW</a:t>
            </a:r>
            <a:r>
              <a:rPr lang="ja-JP" altLang="en-US" dirty="0" smtClean="0"/>
              <a:t>の</a:t>
            </a:r>
            <a:r>
              <a:rPr lang="ja-JP" altLang="en-US" smtClean="0"/>
              <a:t>終焉</a:t>
            </a:r>
            <a:r>
              <a:rPr lang="en-US" altLang="ja-JP" smtClean="0"/>
              <a:t>(</a:t>
            </a:r>
            <a:r>
              <a:rPr lang="ja-JP" altLang="en-US" smtClean="0"/>
              <a:t>２０１１）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endParaRPr lang="en-US" altLang="ja-JP" dirty="0" smtClean="0"/>
          </a:p>
          <a:p>
            <a:pPr lvl="1">
              <a:lnSpc>
                <a:spcPct val="90000"/>
              </a:lnSpc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fld id="{7378BCC9-2FD8-4008-8A48-DAF1F128BDCF}" type="slidenum">
              <a:rPr kumimoji="0" lang="en-US" altLang="ja-JP" sz="1400" smtClean="0">
                <a:latin typeface="Arial Black" pitchFamily="34" charset="0"/>
              </a:rPr>
              <a:pPr algn="ctr" eaLnBrk="1" hangingPunct="1"/>
              <a:t>14</a:t>
            </a:fld>
            <a:endParaRPr kumimoji="0" lang="en-US" altLang="ja-JP" sz="1400" smtClean="0">
              <a:latin typeface="Arial Black" pitchFamily="34" charset="0"/>
            </a:endParaRP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ja-JP" b="1" smtClean="0">
                <a:hlinkClick r:id="rId2"/>
              </a:rPr>
              <a:t>Murdoch’s Media World</a:t>
            </a:r>
            <a:endParaRPr lang="en-US" altLang="ja-JP" b="1" smtClean="0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4038600" cy="4537075"/>
          </a:xfrm>
        </p:spPr>
        <p:txBody>
          <a:bodyPr/>
          <a:lstStyle/>
          <a:p>
            <a:pPr eaLnBrk="1" hangingPunct="1"/>
            <a:r>
              <a:rPr lang="en-US" altLang="ja-JP" sz="2000" b="1" smtClean="0"/>
              <a:t>United States</a:t>
            </a:r>
            <a:r>
              <a:rPr lang="en-US" altLang="ja-JP" b="1" smtClean="0"/>
              <a:t> </a:t>
            </a:r>
          </a:p>
          <a:p>
            <a:pPr lvl="2" eaLnBrk="1" hangingPunct="1"/>
            <a:r>
              <a:rPr lang="en-US" altLang="ja-JP" b="1" smtClean="0"/>
              <a:t>New York Post </a:t>
            </a:r>
          </a:p>
          <a:p>
            <a:pPr lvl="2" eaLnBrk="1" hangingPunct="1"/>
            <a:r>
              <a:rPr lang="en-US" altLang="ja-JP" b="1" smtClean="0"/>
              <a:t>The Wall St. Journal </a:t>
            </a:r>
          </a:p>
          <a:p>
            <a:pPr lvl="2" eaLnBrk="1" hangingPunct="1"/>
            <a:r>
              <a:rPr lang="en-US" altLang="ja-JP" b="1" smtClean="0"/>
              <a:t>Dow Jones </a:t>
            </a:r>
          </a:p>
          <a:p>
            <a:pPr eaLnBrk="1" hangingPunct="1"/>
            <a:r>
              <a:rPr lang="en-US" altLang="ja-JP" sz="2000" b="1" smtClean="0"/>
              <a:t>United Kingdom </a:t>
            </a:r>
          </a:p>
          <a:p>
            <a:pPr lvl="2" eaLnBrk="1" hangingPunct="1"/>
            <a:r>
              <a:rPr lang="en-US" altLang="ja-JP" b="1" smtClean="0"/>
              <a:t>News International </a:t>
            </a:r>
          </a:p>
          <a:p>
            <a:pPr lvl="2" eaLnBrk="1" hangingPunct="1"/>
            <a:r>
              <a:rPr lang="en-US" altLang="ja-JP" b="1" smtClean="0">
                <a:solidFill>
                  <a:srgbClr val="FF0000"/>
                </a:solidFill>
              </a:rPr>
              <a:t>News of the World</a:t>
            </a:r>
            <a:r>
              <a:rPr lang="en-US" altLang="ja-JP" b="1" smtClean="0"/>
              <a:t> </a:t>
            </a:r>
          </a:p>
          <a:p>
            <a:pPr lvl="2" eaLnBrk="1" hangingPunct="1"/>
            <a:r>
              <a:rPr lang="en-US" altLang="ja-JP" b="1" smtClean="0"/>
              <a:t>The Sun </a:t>
            </a:r>
          </a:p>
          <a:p>
            <a:pPr lvl="2" eaLnBrk="1" hangingPunct="1"/>
            <a:r>
              <a:rPr lang="en-US" altLang="ja-JP" b="1" smtClean="0"/>
              <a:t>The Sunday Times </a:t>
            </a:r>
          </a:p>
          <a:p>
            <a:pPr lvl="2" eaLnBrk="1" hangingPunct="1"/>
            <a:r>
              <a:rPr lang="en-US" altLang="ja-JP" b="1" smtClean="0"/>
              <a:t>The Times </a:t>
            </a:r>
          </a:p>
          <a:p>
            <a:pPr eaLnBrk="1" hangingPunct="1"/>
            <a:endParaRPr lang="en-US" altLang="ja-JP" smtClean="0"/>
          </a:p>
        </p:txBody>
      </p:sp>
      <p:sp>
        <p:nvSpPr>
          <p:cNvPr id="3686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4675"/>
            <a:ext cx="4038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Australasia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Gold Coast Bulletin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Herald Sun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The Sunday Telegraph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Daily Telegraph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Fiji Times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Books/Publishers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b="1" smtClean="0"/>
              <a:t>HarperCollins</a:t>
            </a:r>
            <a:r>
              <a:rPr lang="en-US" altLang="ja-JP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Fox Broadcasting Company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DBS &amp; Cable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FOXTEL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BSkyB</a:t>
            </a:r>
            <a:r>
              <a:rPr lang="en-US" altLang="ja-JP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b="1" smtClean="0"/>
              <a:t>Film  </a:t>
            </a:r>
            <a:r>
              <a:rPr lang="en-US" altLang="ja-JP" sz="1400" b="1" smtClean="0"/>
              <a:t>20th Century Fox</a:t>
            </a:r>
            <a:endParaRPr lang="en-US" altLang="ja-JP" sz="2400" b="1" smtClean="0"/>
          </a:p>
          <a:p>
            <a:pPr eaLnBrk="1" hangingPunct="1">
              <a:lnSpc>
                <a:spcPct val="80000"/>
              </a:lnSpc>
            </a:pPr>
            <a:endParaRPr lang="en-US" altLang="ja-JP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F0400ABA-B146-40C1-B303-DCB4816EE98E}" type="slidenum">
              <a:rPr kumimoji="0" lang="ja-JP" altLang="en-US" sz="1400" smtClean="0"/>
              <a:pPr eaLnBrk="1" hangingPunct="1"/>
              <a:t>2</a:t>
            </a:fld>
            <a:endParaRPr kumimoji="0" lang="en-US" altLang="ja-JP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79475"/>
          </a:xfrm>
        </p:spPr>
        <p:txBody>
          <a:bodyPr/>
          <a:lstStyle/>
          <a:p>
            <a:r>
              <a:rPr lang="en-US" altLang="ja-JP" smtClean="0"/>
              <a:t>Diana Dead</a:t>
            </a:r>
          </a:p>
        </p:txBody>
      </p:sp>
      <p:pic>
        <p:nvPicPr>
          <p:cNvPr id="26628" name="Picture 2" descr="about_dian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060575"/>
            <a:ext cx="2520950" cy="34369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9" name="Picture 5" descr="Diana Her true st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852613"/>
            <a:ext cx="3384550" cy="33845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871538" y="404813"/>
            <a:ext cx="8162925" cy="576262"/>
          </a:xfrm>
        </p:spPr>
        <p:txBody>
          <a:bodyPr/>
          <a:lstStyle/>
          <a:p>
            <a:r>
              <a:rPr lang="en-US" altLang="ja-JP" smtClean="0"/>
              <a:t>2005/07/07</a:t>
            </a:r>
            <a:endParaRPr lang="ja-JP" altLang="en-US" smtClean="0"/>
          </a:p>
        </p:txBody>
      </p:sp>
      <p:pic>
        <p:nvPicPr>
          <p:cNvPr id="27651" name="Picture 7" descr="Newsweek0507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1125538"/>
            <a:ext cx="3854450" cy="5092700"/>
          </a:xfrm>
          <a:noFill/>
        </p:spPr>
      </p:pic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2CAD900-2BF8-4699-9D51-96D3163DC9E6}" type="slidenum">
              <a:rPr kumimoji="0" lang="ja-JP" altLang="en-US" sz="1400" smtClean="0"/>
              <a:pPr eaLnBrk="1" hangingPunct="1"/>
              <a:t>3</a:t>
            </a:fld>
            <a:endParaRPr kumimoji="0" lang="en-US" altLang="ja-JP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7BEB95A-FBEF-4087-91F4-B61867E30957}" type="slidenum">
              <a:rPr kumimoji="0" lang="ja-JP" altLang="en-US" sz="1400" smtClean="0"/>
              <a:pPr eaLnBrk="1" hangingPunct="1"/>
              <a:t>4</a:t>
            </a:fld>
            <a:endParaRPr kumimoji="0" lang="en-US" altLang="ja-JP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19138"/>
          </a:xfrm>
        </p:spPr>
        <p:txBody>
          <a:bodyPr/>
          <a:lstStyle/>
          <a:p>
            <a:endParaRPr lang="ja-JP" altLang="en-US" sz="290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083550" cy="43719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1987:</a:t>
            </a:r>
            <a:r>
              <a:rPr lang="ja-JP" altLang="en-US" sz="2200" smtClean="0"/>
              <a:t>ＮＹ株式市場下部暴落（ブラックマンデー）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1988</a:t>
            </a:r>
            <a:r>
              <a:rPr lang="ja-JP" altLang="en-US" sz="2200" smtClean="0"/>
              <a:t>：ブッシュ（共和党）大統領当選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1989/6</a:t>
            </a:r>
            <a:r>
              <a:rPr lang="ja-JP" altLang="en-US" sz="2200" smtClean="0"/>
              <a:t>：天安門事件</a:t>
            </a:r>
            <a:r>
              <a:rPr lang="en-US" altLang="ja-JP" sz="2200" smtClean="0"/>
              <a:t>/11:</a:t>
            </a:r>
            <a:r>
              <a:rPr lang="ja-JP" altLang="en-US" sz="2200" smtClean="0"/>
              <a:t>ベルリンの壁崩壊</a:t>
            </a:r>
            <a:r>
              <a:rPr lang="en-US" altLang="ja-JP" sz="2200" smtClean="0"/>
              <a:t>/12:</a:t>
            </a:r>
            <a:r>
              <a:rPr lang="ja-JP" altLang="en-US" sz="2200" smtClean="0"/>
              <a:t>冷戦終結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1991/1~2:</a:t>
            </a:r>
            <a:r>
              <a:rPr lang="ja-JP" altLang="en-US" sz="2200" smtClean="0"/>
              <a:t>湾岸戦争</a:t>
            </a:r>
            <a:r>
              <a:rPr lang="en-US" altLang="ja-JP" sz="2200" smtClean="0"/>
              <a:t>/12</a:t>
            </a:r>
            <a:r>
              <a:rPr lang="ja-JP" altLang="en-US" sz="2200" smtClean="0"/>
              <a:t>ソ連解体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1992</a:t>
            </a:r>
            <a:r>
              <a:rPr lang="ja-JP" altLang="en-US" sz="2200" smtClean="0"/>
              <a:t>：ロサンゼルス暴動</a:t>
            </a:r>
            <a:r>
              <a:rPr lang="en-US" altLang="ja-JP" sz="2200" smtClean="0"/>
              <a:t>/11:</a:t>
            </a:r>
            <a:r>
              <a:rPr lang="ja-JP" altLang="en-US" sz="2200" smtClean="0"/>
              <a:t>クリントン（民主党）大統領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1993/11:EU</a:t>
            </a:r>
            <a:r>
              <a:rPr lang="ja-JP" altLang="en-US" sz="2200" smtClean="0"/>
              <a:t>結成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b="1" smtClean="0">
                <a:solidFill>
                  <a:srgbClr val="FF3300"/>
                </a:solidFill>
                <a:hlinkClick r:id="rId2" action="ppaction://hlinksldjump"/>
              </a:rPr>
              <a:t>1997:</a:t>
            </a:r>
            <a:r>
              <a:rPr lang="ja-JP" altLang="en-US" sz="2200" b="1" smtClean="0">
                <a:solidFill>
                  <a:srgbClr val="FF3300"/>
                </a:solidFill>
                <a:hlinkClick r:id="rId2" action="ppaction://hlinksldjump"/>
              </a:rPr>
              <a:t>ダイアナ元英王妃死去：パパラッチ</a:t>
            </a:r>
            <a:endParaRPr lang="ja-JP" altLang="en-US" sz="2200" b="1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1998/1</a:t>
            </a:r>
            <a:r>
              <a:rPr lang="ja-JP" altLang="en-US" sz="2200" smtClean="0"/>
              <a:t>　クリントン大統領不倫騒動</a:t>
            </a:r>
            <a:r>
              <a:rPr lang="ja-JP" altLang="en-US" sz="1800" smtClean="0"/>
              <a:t>（ホワイトゲイト事件）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smtClean="0"/>
              <a:t>2000/11:</a:t>
            </a:r>
            <a:r>
              <a:rPr lang="ja-JP" altLang="en-US" sz="2200" smtClean="0"/>
              <a:t>ブッシュ（共和党）大統領当選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ja-JP" sz="2200" b="1" smtClean="0">
                <a:solidFill>
                  <a:srgbClr val="FF3300"/>
                </a:solidFill>
                <a:hlinkClick r:id="rId3" action="ppaction://hlinksldjump"/>
              </a:rPr>
              <a:t>2001/09:</a:t>
            </a:r>
            <a:r>
              <a:rPr lang="ja-JP" altLang="en-US" sz="2200" b="1" smtClean="0">
                <a:solidFill>
                  <a:srgbClr val="FF3300"/>
                </a:solidFill>
                <a:hlinkClick r:id="rId3" action="ppaction://hlinksldjump"/>
              </a:rPr>
              <a:t>　同時多発テロ事件</a:t>
            </a:r>
            <a:endParaRPr lang="ja-JP" altLang="en-US" sz="2200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EEFBD540-925A-4809-A713-DD9A06ECEF58}" type="slidenum">
              <a:rPr kumimoji="0" lang="en-US" altLang="ja-JP" sz="1400" smtClean="0"/>
              <a:pPr eaLnBrk="1" hangingPunct="1"/>
              <a:t>5</a:t>
            </a:fld>
            <a:endParaRPr kumimoji="0" lang="en-US" altLang="ja-JP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3388"/>
            <a:ext cx="7516812" cy="1190625"/>
          </a:xfrm>
        </p:spPr>
        <p:txBody>
          <a:bodyPr/>
          <a:lstStyle/>
          <a:p>
            <a:r>
              <a:rPr lang="en-US" altLang="ja-JP" sz="3600" smtClean="0"/>
              <a:t>1994</a:t>
            </a:r>
            <a:r>
              <a:rPr lang="ja-JP" altLang="en-US" sz="3600" smtClean="0"/>
              <a:t>年当時の四大メディアグループの寡占状況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smtClean="0"/>
              <a:t>全国紙　 </a:t>
            </a:r>
            <a:r>
              <a:rPr lang="en-US" altLang="ja-JP" sz="2800" smtClean="0"/>
              <a:t>News International        38%</a:t>
            </a:r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　            </a:t>
            </a:r>
            <a:r>
              <a:rPr lang="en-US" altLang="ja-JP" sz="2800" smtClean="0"/>
              <a:t>Mirror Group             </a:t>
            </a:r>
            <a:r>
              <a:rPr lang="ja-JP" altLang="en-US" sz="2800" smtClean="0"/>
              <a:t>　  </a:t>
            </a:r>
            <a:r>
              <a:rPr lang="en-US" altLang="ja-JP" sz="2800" smtClean="0"/>
              <a:t>20%</a:t>
            </a:r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　            </a:t>
            </a:r>
            <a:r>
              <a:rPr lang="en-US" altLang="ja-JP" sz="2800" smtClean="0"/>
              <a:t>United                          15%</a:t>
            </a:r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　            </a:t>
            </a:r>
            <a:r>
              <a:rPr lang="en-US" altLang="ja-JP" sz="2800" smtClean="0"/>
              <a:t>Associated Newspapers  13%</a:t>
            </a:r>
          </a:p>
          <a:p>
            <a:r>
              <a:rPr lang="ja-JP" altLang="en-US" sz="2800" smtClean="0"/>
              <a:t>日曜紙 　</a:t>
            </a:r>
            <a:r>
              <a:rPr lang="en-US" altLang="ja-JP" sz="2800" smtClean="0"/>
              <a:t>News International        38%</a:t>
            </a:r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　            </a:t>
            </a:r>
            <a:r>
              <a:rPr lang="en-US" altLang="ja-JP" sz="2800" smtClean="0"/>
              <a:t>Mirror Group                 31%</a:t>
            </a:r>
          </a:p>
          <a:p>
            <a:pPr>
              <a:buFont typeface="Wingdings" pitchFamily="2" charset="2"/>
              <a:buNone/>
            </a:pPr>
            <a:r>
              <a:rPr lang="en-US" altLang="ja-JP" sz="2800" smtClean="0"/>
              <a:t>            </a:t>
            </a:r>
            <a:r>
              <a:rPr lang="ja-JP" altLang="en-US" sz="2800" smtClean="0"/>
              <a:t>　</a:t>
            </a:r>
            <a:r>
              <a:rPr lang="en-US" altLang="ja-JP" sz="2800" smtClean="0"/>
              <a:t>Associated Newspapers  12%</a:t>
            </a:r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　　　　　　　</a:t>
            </a:r>
            <a:r>
              <a:rPr lang="en-US" altLang="ja-JP" sz="2800" smtClean="0"/>
              <a:t>United                           10%</a:t>
            </a: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0182934-E1F9-47C9-BB58-B1FA56CEDD84}" type="slidenum">
              <a:rPr kumimoji="0" lang="en-US" altLang="ja-JP" sz="1400" smtClean="0"/>
              <a:pPr eaLnBrk="1" hangingPunct="1"/>
              <a:t>6</a:t>
            </a:fld>
            <a:endParaRPr kumimoji="0" lang="en-US" altLang="ja-JP" sz="1400" smtClean="0"/>
          </a:p>
        </p:txBody>
      </p:sp>
      <p:graphicFrame>
        <p:nvGraphicFramePr>
          <p:cNvPr id="53327" name="Group 79"/>
          <p:cNvGraphicFramePr>
            <a:graphicFrameLocks noGrp="1"/>
          </p:cNvGraphicFramePr>
          <p:nvPr>
            <p:ph idx="1"/>
          </p:nvPr>
        </p:nvGraphicFramePr>
        <p:xfrm>
          <a:off x="1403350" y="1905000"/>
          <a:ext cx="4752975" cy="4572000"/>
        </p:xfrm>
        <a:graphic>
          <a:graphicData uri="http://schemas.openxmlformats.org/drawingml/2006/table">
            <a:tbl>
              <a:tblPr/>
              <a:tblGrid>
                <a:gridCol w="2627313"/>
                <a:gridCol w="385762"/>
                <a:gridCol w="1739900"/>
              </a:tblGrid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Daily Mirror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1,542,411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Daily Star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771,989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The Sun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3,031,724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Daily Express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758,753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Daily Mail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2,342,915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Daily Telegraph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896,197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Financial Times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461,033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The Independent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252,714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The Times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639,547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The Guardian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366,233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6" name="Rectangle 77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r>
              <a:rPr lang="ja-JP" altLang="en-US" sz="3600" smtClean="0"/>
              <a:t>全国紙の発行部数</a:t>
            </a:r>
            <a:r>
              <a:rPr lang="en-US" altLang="ja-JP" sz="3600" smtClean="0"/>
              <a:t>:2007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5D875BBB-DD76-4587-B027-2D7E5150425F}" type="slidenum">
              <a:rPr kumimoji="0" lang="ja-JP" altLang="en-US" sz="1400" smtClean="0"/>
              <a:pPr eaLnBrk="1" hangingPunct="1"/>
              <a:t>7</a:t>
            </a:fld>
            <a:endParaRPr kumimoji="0" lang="en-US" altLang="ja-JP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ブレア政権</a:t>
            </a:r>
            <a:r>
              <a:rPr lang="en-US" altLang="ja-JP" smtClean="0"/>
              <a:t>(1997-2007)</a:t>
            </a:r>
            <a:r>
              <a:rPr lang="ja-JP" altLang="en-US" smtClean="0"/>
              <a:t>と情報操作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700" smtClean="0"/>
              <a:t>ニューレーバーの登場</a:t>
            </a:r>
          </a:p>
          <a:p>
            <a:pPr lvl="1"/>
            <a:r>
              <a:rPr lang="ja-JP" altLang="en-US" sz="2200" smtClean="0"/>
              <a:t>保守党政権に嫌気；若さ</a:t>
            </a:r>
          </a:p>
          <a:p>
            <a:pPr lvl="1"/>
            <a:r>
              <a:rPr lang="ja-JP" altLang="en-US" sz="2200" smtClean="0"/>
              <a:t>勝ったのは（保守党でなく）</a:t>
            </a:r>
            <a:r>
              <a:rPr lang="en-US" altLang="ja-JP" sz="2200" smtClean="0"/>
              <a:t>『</a:t>
            </a:r>
            <a:r>
              <a:rPr lang="ja-JP" altLang="en-US" sz="2200" smtClean="0"/>
              <a:t>サン</a:t>
            </a:r>
            <a:r>
              <a:rPr lang="en-US" altLang="ja-JP" sz="2200" smtClean="0"/>
              <a:t>』(Murdoch)</a:t>
            </a:r>
            <a:r>
              <a:rPr lang="ja-JP" altLang="en-US" sz="2200" smtClean="0"/>
              <a:t>＋</a:t>
            </a:r>
            <a:r>
              <a:rPr lang="en-US" altLang="ja-JP" sz="2200" smtClean="0"/>
              <a:t>Independent,FT</a:t>
            </a:r>
            <a:r>
              <a:rPr lang="ja-JP" altLang="en-US" sz="2200" smtClean="0"/>
              <a:t>が支持</a:t>
            </a:r>
          </a:p>
          <a:p>
            <a:r>
              <a:rPr lang="ja-JP" altLang="en-US" sz="2700" smtClean="0"/>
              <a:t>スピンドクター：報道対策の専門官</a:t>
            </a:r>
          </a:p>
          <a:p>
            <a:pPr lvl="1"/>
            <a:r>
              <a:rPr lang="en-US" altLang="ja-JP" sz="2200" smtClean="0"/>
              <a:t>A.</a:t>
            </a:r>
            <a:r>
              <a:rPr lang="ja-JP" altLang="en-US" sz="2200" smtClean="0"/>
              <a:t>キャンベル（元ミラー紙記者）</a:t>
            </a:r>
          </a:p>
          <a:p>
            <a:pPr lvl="1">
              <a:buFontTx/>
              <a:buNone/>
            </a:pPr>
            <a:r>
              <a:rPr lang="en-US" altLang="ja-JP" sz="2200" smtClean="0"/>
              <a:t>1.</a:t>
            </a:r>
            <a:r>
              <a:rPr lang="ja-JP" altLang="en-US" sz="2200" smtClean="0"/>
              <a:t>ニュースの議題を政党側が設定</a:t>
            </a:r>
          </a:p>
          <a:p>
            <a:pPr lvl="1">
              <a:buFontTx/>
              <a:buNone/>
            </a:pPr>
            <a:r>
              <a:rPr lang="en-US" altLang="ja-JP" sz="2200" smtClean="0"/>
              <a:t>2</a:t>
            </a:r>
            <a:r>
              <a:rPr lang="ja-JP" altLang="en-US" sz="2200" smtClean="0"/>
              <a:t>．不都合なニュースが出た場合、即・かつ徹底的に反撃</a:t>
            </a:r>
          </a:p>
          <a:p>
            <a:pPr lvl="1">
              <a:buFontTx/>
              <a:buNone/>
            </a:pPr>
            <a:r>
              <a:rPr lang="en-US" altLang="ja-JP" sz="2200" smtClean="0"/>
              <a:t>3</a:t>
            </a:r>
            <a:r>
              <a:rPr lang="ja-JP" altLang="en-US" sz="2200" smtClean="0"/>
              <a:t>．情報提供の徹底多岐な中央集権化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3A1B905C-C55A-49A9-98B8-3DCF2E8426E2}" type="slidenum">
              <a:rPr kumimoji="0" lang="en-US" altLang="ja-JP" sz="1400" smtClean="0"/>
              <a:pPr eaLnBrk="1" hangingPunct="1"/>
              <a:t>8</a:t>
            </a:fld>
            <a:endParaRPr kumimoji="0" lang="en-US" altLang="ja-JP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ja-JP" smtClean="0"/>
              <a:t>2007</a:t>
            </a:r>
            <a:r>
              <a:rPr lang="ja-JP" altLang="en-US" smtClean="0"/>
              <a:t>～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smtClean="0"/>
              <a:t>21</a:t>
            </a:r>
            <a:r>
              <a:rPr lang="ja-JP" altLang="en-US" sz="2400" smtClean="0"/>
              <a:t>世紀世界のニュース網が再編成</a:t>
            </a:r>
          </a:p>
          <a:p>
            <a:pPr lvl="1"/>
            <a:r>
              <a:rPr lang="en-US" altLang="ja-JP" sz="2000" smtClean="0"/>
              <a:t>2007:</a:t>
            </a:r>
            <a:r>
              <a:rPr lang="ja-JP" altLang="en-US" sz="2000" smtClean="0"/>
              <a:t>カナダのトムソン・グループが名門ロイター通信社を買収合併</a:t>
            </a:r>
            <a:r>
              <a:rPr lang="en-US" altLang="ja-JP" sz="2000" smtClean="0"/>
              <a:t>→</a:t>
            </a:r>
            <a:r>
              <a:rPr lang="ja-JP" altLang="en-US" sz="2000" smtClean="0"/>
              <a:t>トムソン</a:t>
            </a:r>
            <a:r>
              <a:rPr lang="en-US" altLang="ja-JP" sz="2000" smtClean="0"/>
              <a:t>-</a:t>
            </a:r>
            <a:r>
              <a:rPr lang="ja-JP" altLang="en-US" sz="2000" smtClean="0"/>
              <a:t>ロイターは金曜情報分野でアメリカのブルームンバーグを抜いて世界</a:t>
            </a:r>
            <a:r>
              <a:rPr lang="en-US" altLang="ja-JP" sz="2000" smtClean="0"/>
              <a:t>1</a:t>
            </a:r>
            <a:r>
              <a:rPr lang="ja-JP" altLang="en-US" sz="2000" smtClean="0"/>
              <a:t>位に躍進した</a:t>
            </a:r>
          </a:p>
          <a:p>
            <a:pPr lvl="1"/>
            <a:r>
              <a:rPr lang="ja-JP" altLang="en-US" sz="2000" smtClean="0"/>
              <a:t>マードックは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ウォールストリート・ジャーナル</a:t>
            </a:r>
            <a:r>
              <a:rPr lang="en-US" altLang="ja-JP" sz="2000" smtClean="0"/>
              <a:t>』</a:t>
            </a:r>
            <a:r>
              <a:rPr lang="ja-JP" altLang="en-US" sz="2000" smtClean="0"/>
              <a:t>を発行するアメリカ系ダウジョーンズ社を買収</a:t>
            </a:r>
          </a:p>
          <a:p>
            <a:pPr lvl="1"/>
            <a:endParaRPr lang="ja-JP" altLang="en-US" sz="2000" smtClean="0"/>
          </a:p>
          <a:p>
            <a:pPr lvl="1"/>
            <a:endParaRPr lang="ja-JP" altLang="en-US" sz="2000" smtClean="0"/>
          </a:p>
          <a:p>
            <a:pPr lvl="1"/>
            <a:endParaRPr lang="ja-JP" altLang="en-US" sz="2000" smtClean="0"/>
          </a:p>
          <a:p>
            <a:pPr lvl="1">
              <a:buFont typeface="Wingdings" pitchFamily="2" charset="2"/>
              <a:buNone/>
            </a:pPr>
            <a:endParaRPr lang="ja-JP" altLang="en-US" sz="2000" smtClean="0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4211638" y="4292600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2627313" y="5084763"/>
            <a:ext cx="3960812" cy="12969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000"/>
              <a:t>二大金融経済情報グループが誕生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C11BFF1-E1B7-45DB-A8AA-B0FDD85A3485}" type="slidenum">
              <a:rPr kumimoji="0" lang="en-US" altLang="ja-JP" sz="1400" smtClean="0"/>
              <a:pPr eaLnBrk="1" hangingPunct="1"/>
              <a:t>9</a:t>
            </a:fld>
            <a:endParaRPr kumimoji="0" lang="en-US" altLang="ja-JP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400" smtClean="0"/>
              <a:t>高級紙のバイメディア</a:t>
            </a:r>
            <a:r>
              <a:rPr lang="en-US" altLang="ja-JP" sz="2400" u="sng" smtClean="0"/>
              <a:t>(Bimedia</a:t>
            </a:r>
            <a:r>
              <a:rPr lang="en-US" altLang="ja-JP" sz="2400" smtClean="0"/>
              <a:t> )</a:t>
            </a:r>
            <a:r>
              <a:rPr lang="ja-JP" altLang="en-US" sz="2400" smtClean="0"/>
              <a:t>戦略</a:t>
            </a:r>
          </a:p>
          <a:p>
            <a:pPr lvl="1"/>
            <a:r>
              <a:rPr lang="ja-JP" altLang="en-US" sz="2000" smtClean="0"/>
              <a:t>印刷版とインターネット版を共存させる戦略</a:t>
            </a:r>
          </a:p>
          <a:p>
            <a:pPr lvl="1"/>
            <a:r>
              <a:rPr lang="en-US" altLang="ja-JP" sz="2000" smtClean="0"/>
              <a:t>06</a:t>
            </a:r>
            <a:r>
              <a:rPr lang="ja-JP" altLang="en-US" sz="2000" smtClean="0"/>
              <a:t>年全国紙の広告収入がオンライン広告に抜かれた</a:t>
            </a:r>
          </a:p>
          <a:p>
            <a:pPr lvl="1"/>
            <a:r>
              <a:rPr lang="ja-JP" altLang="en-US" sz="2000" smtClean="0"/>
              <a:t>デジタル化の進展のなかで新聞・出版産業の新しい道が模索されている。</a:t>
            </a:r>
            <a:endParaRPr lang="ja-JP" altLang="en-US" sz="20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719</TotalTime>
  <Words>699</Words>
  <Application>Microsoft Office PowerPoint</Application>
  <PresentationFormat>画面に合わせる (4:3)</PresentationFormat>
  <Paragraphs>136</Paragraphs>
  <Slides>14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Bold Stripes</vt:lpstr>
      <vt:lpstr>外国ジャーナリズムIIa 　　　　　 －イギリスのジャーナリズム(5)</vt:lpstr>
      <vt:lpstr>Diana Dead</vt:lpstr>
      <vt:lpstr>2005/07/07</vt:lpstr>
      <vt:lpstr>PowerPoint プレゼンテーション</vt:lpstr>
      <vt:lpstr>1994年当時の四大メディアグループの寡占状況</vt:lpstr>
      <vt:lpstr>全国紙の発行部数:2007</vt:lpstr>
      <vt:lpstr>ブレア政権(1997-2007)と情報操作</vt:lpstr>
      <vt:lpstr>2007～</vt:lpstr>
      <vt:lpstr>PowerPoint プレゼンテーション</vt:lpstr>
      <vt:lpstr>21世紀</vt:lpstr>
      <vt:lpstr>マードックのいま</vt:lpstr>
      <vt:lpstr>R.Murdoch: 1931~</vt:lpstr>
      <vt:lpstr>R.Murdoch -2</vt:lpstr>
      <vt:lpstr>Murdoch’s Media World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イギリスのジャーナリズム</dc:title>
  <dc:creator>Suzuki Yuga</dc:creator>
  <cp:lastModifiedBy>s-yuga  TOSHIBA-1</cp:lastModifiedBy>
  <cp:revision>86</cp:revision>
  <cp:lastPrinted>2015-05-22T01:39:13Z</cp:lastPrinted>
  <dcterms:created xsi:type="dcterms:W3CDTF">2002-04-23T15:42:08Z</dcterms:created>
  <dcterms:modified xsi:type="dcterms:W3CDTF">2017-06-29T16:27:04Z</dcterms:modified>
</cp:coreProperties>
</file>