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4"/>
  </p:notesMasterIdLst>
  <p:handoutMasterIdLst>
    <p:handoutMasterId r:id="rId15"/>
  </p:handoutMasterIdLst>
  <p:sldIdLst>
    <p:sldId id="317" r:id="rId2"/>
    <p:sldId id="322" r:id="rId3"/>
    <p:sldId id="323" r:id="rId4"/>
    <p:sldId id="267" r:id="rId5"/>
    <p:sldId id="315" r:id="rId6"/>
    <p:sldId id="326" r:id="rId7"/>
    <p:sldId id="276" r:id="rId8"/>
    <p:sldId id="281" r:id="rId9"/>
    <p:sldId id="311" r:id="rId10"/>
    <p:sldId id="312" r:id="rId11"/>
    <p:sldId id="307" r:id="rId12"/>
    <p:sldId id="279" r:id="rId13"/>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10B"/>
    <a:srgbClr val="C62106"/>
    <a:srgbClr val="BE1F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63" autoAdjust="0"/>
    <p:restoredTop sz="94749" autoAdjust="0"/>
  </p:normalViewPr>
  <p:slideViewPr>
    <p:cSldViewPr>
      <p:cViewPr varScale="1">
        <p:scale>
          <a:sx n="56" d="100"/>
          <a:sy n="56" d="100"/>
        </p:scale>
        <p:origin x="-1278"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4.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8.xml"/><Relationship Id="rId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a:p>
        </p:txBody>
      </p:sp>
      <p:sp>
        <p:nvSpPr>
          <p:cNvPr id="12291" name="Rectangle 3"/>
          <p:cNvSpPr>
            <a:spLocks noGrp="1" noChangeArrowheads="1"/>
          </p:cNvSpPr>
          <p:nvPr>
            <p:ph type="dt" sz="quarter" idx="1"/>
          </p:nvPr>
        </p:nvSpPr>
        <p:spPr bwMode="auto">
          <a:xfrm>
            <a:off x="3903663"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a:p>
        </p:txBody>
      </p:sp>
      <p:sp>
        <p:nvSpPr>
          <p:cNvPr id="12292" name="Rectangle 4"/>
          <p:cNvSpPr>
            <a:spLocks noGrp="1" noChangeArrowheads="1"/>
          </p:cNvSpPr>
          <p:nvPr>
            <p:ph type="ftr" sz="quarter" idx="2"/>
          </p:nvPr>
        </p:nvSpPr>
        <p:spPr bwMode="auto">
          <a:xfrm>
            <a:off x="0"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a:p>
        </p:txBody>
      </p:sp>
      <p:sp>
        <p:nvSpPr>
          <p:cNvPr id="12293" name="Rectangle 5"/>
          <p:cNvSpPr>
            <a:spLocks noGrp="1" noChangeArrowheads="1"/>
          </p:cNvSpPr>
          <p:nvPr>
            <p:ph type="sldNum" sz="quarter" idx="3"/>
          </p:nvPr>
        </p:nvSpPr>
        <p:spPr bwMode="auto">
          <a:xfrm>
            <a:off x="3903663"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92ADB07A-2DC3-4952-B2F6-0187C130D4EC}" type="slidenum">
              <a:rPr lang="en-US" altLang="ja-JP"/>
              <a:pPr>
                <a:defRPr/>
              </a:pPr>
              <a:t>‹#›</a:t>
            </a:fld>
            <a:endParaRPr lang="en-US" altLang="ja-JP"/>
          </a:p>
        </p:txBody>
      </p:sp>
    </p:spTree>
    <p:extLst>
      <p:ext uri="{BB962C8B-B14F-4D97-AF65-F5344CB8AC3E}">
        <p14:creationId xmlns:p14="http://schemas.microsoft.com/office/powerpoint/2010/main" val="99629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903663"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a:p>
        </p:txBody>
      </p:sp>
      <p:sp>
        <p:nvSpPr>
          <p:cNvPr id="15364" name="Rectangle 4"/>
          <p:cNvSpPr>
            <a:spLocks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9163" y="4759325"/>
            <a:ext cx="5049837" cy="4510088"/>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903663"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EA361F8D-D106-4B6E-A4C4-6A5335B3386A}" type="slidenum">
              <a:rPr lang="en-US" altLang="ja-JP"/>
              <a:pPr>
                <a:defRPr/>
              </a:pPr>
              <a:t>‹#›</a:t>
            </a:fld>
            <a:endParaRPr lang="en-US" altLang="ja-JP"/>
          </a:p>
        </p:txBody>
      </p:sp>
    </p:spTree>
    <p:extLst>
      <p:ext uri="{BB962C8B-B14F-4D97-AF65-F5344CB8AC3E}">
        <p14:creationId xmlns:p14="http://schemas.microsoft.com/office/powerpoint/2010/main" val="536797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mtClean="0"/>
          </a:p>
        </p:txBody>
      </p:sp>
      <p:sp>
        <p:nvSpPr>
          <p:cNvPr id="8397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ja-JP" altLang="en-US"/>
              <a:t>マスタ タイトルの書式設定</a:t>
            </a:r>
          </a:p>
        </p:txBody>
      </p:sp>
      <p:sp>
        <p:nvSpPr>
          <p:cNvPr id="8397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ja-JP" altLang="en-US"/>
              <a:t>マスタ サブタイトルの書式設定</a:t>
            </a:r>
          </a:p>
        </p:txBody>
      </p:sp>
      <p:sp>
        <p:nvSpPr>
          <p:cNvPr id="7" name="Rectangle 7"/>
          <p:cNvSpPr>
            <a:spLocks noGrp="1" noChangeArrowheads="1"/>
          </p:cNvSpPr>
          <p:nvPr>
            <p:ph type="dt" sz="half" idx="10"/>
          </p:nvPr>
        </p:nvSpPr>
        <p:spPr/>
        <p:txBody>
          <a:bodyPr/>
          <a:lstStyle>
            <a:lvl1pPr>
              <a:defRPr/>
            </a:lvl1pPr>
          </a:lstStyle>
          <a:p>
            <a:pPr>
              <a:defRPr/>
            </a:pPr>
            <a:endParaRPr lang="en-US" altLang="ja-JP"/>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r>
              <a:rPr lang="ja-JP" altLang="en-US"/>
              <a:t>ジャーナリズム史</a:t>
            </a:r>
            <a:r>
              <a:rPr lang="en-US" altLang="ja-JP"/>
              <a:t>Ⅰ</a:t>
            </a: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28313686-014D-46AB-B251-9D8B1B3836DD}" type="slidenum">
              <a:rPr lang="en-US" altLang="ja-JP"/>
              <a:pPr>
                <a:defRPr/>
              </a:pPr>
              <a:t>‹#›</a:t>
            </a:fld>
            <a:endParaRPr lang="en-US" altLang="ja-JP"/>
          </a:p>
        </p:txBody>
      </p:sp>
    </p:spTree>
    <p:extLst>
      <p:ext uri="{BB962C8B-B14F-4D97-AF65-F5344CB8AC3E}">
        <p14:creationId xmlns:p14="http://schemas.microsoft.com/office/powerpoint/2010/main" val="241967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6"/>
          <p:cNvSpPr>
            <a:spLocks noGrp="1" noChangeArrowheads="1"/>
          </p:cNvSpPr>
          <p:nvPr>
            <p:ph type="sldNum" sz="quarter" idx="12"/>
          </p:nvPr>
        </p:nvSpPr>
        <p:spPr>
          <a:ln/>
        </p:spPr>
        <p:txBody>
          <a:bodyPr/>
          <a:lstStyle>
            <a:lvl1pPr>
              <a:defRPr/>
            </a:lvl1pPr>
          </a:lstStyle>
          <a:p>
            <a:pPr>
              <a:defRPr/>
            </a:pPr>
            <a:fld id="{224F66E4-BAFD-4EE7-98E4-BB8992567825}" type="slidenum">
              <a:rPr lang="en-US" altLang="ja-JP"/>
              <a:pPr>
                <a:defRPr/>
              </a:pPr>
              <a:t>‹#›</a:t>
            </a:fld>
            <a:endParaRPr lang="en-US" altLang="ja-JP"/>
          </a:p>
        </p:txBody>
      </p:sp>
    </p:spTree>
    <p:extLst>
      <p:ext uri="{BB962C8B-B14F-4D97-AF65-F5344CB8AC3E}">
        <p14:creationId xmlns:p14="http://schemas.microsoft.com/office/powerpoint/2010/main" val="228178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34150" y="533400"/>
            <a:ext cx="192405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533400"/>
            <a:ext cx="561975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6"/>
          <p:cNvSpPr>
            <a:spLocks noGrp="1" noChangeArrowheads="1"/>
          </p:cNvSpPr>
          <p:nvPr>
            <p:ph type="sldNum" sz="quarter" idx="12"/>
          </p:nvPr>
        </p:nvSpPr>
        <p:spPr>
          <a:ln/>
        </p:spPr>
        <p:txBody>
          <a:bodyPr/>
          <a:lstStyle>
            <a:lvl1pPr>
              <a:defRPr/>
            </a:lvl1pPr>
          </a:lstStyle>
          <a:p>
            <a:pPr>
              <a:defRPr/>
            </a:pPr>
            <a:fld id="{5B5F1D1C-34D9-4AAA-BDBC-3426207EAC8F}" type="slidenum">
              <a:rPr lang="en-US" altLang="ja-JP"/>
              <a:pPr>
                <a:defRPr/>
              </a:pPr>
              <a:t>‹#›</a:t>
            </a:fld>
            <a:endParaRPr lang="en-US" altLang="ja-JP"/>
          </a:p>
        </p:txBody>
      </p:sp>
    </p:spTree>
    <p:extLst>
      <p:ext uri="{BB962C8B-B14F-4D97-AF65-F5344CB8AC3E}">
        <p14:creationId xmlns:p14="http://schemas.microsoft.com/office/powerpoint/2010/main" val="881300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533400"/>
            <a:ext cx="76962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1905000"/>
            <a:ext cx="3771900" cy="4038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686300" y="1905000"/>
            <a:ext cx="3771900" cy="4038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6"/>
          <p:cNvSpPr>
            <a:spLocks noGrp="1" noChangeArrowheads="1"/>
          </p:cNvSpPr>
          <p:nvPr>
            <p:ph type="sldNum" sz="quarter" idx="12"/>
          </p:nvPr>
        </p:nvSpPr>
        <p:spPr>
          <a:ln/>
        </p:spPr>
        <p:txBody>
          <a:bodyPr/>
          <a:lstStyle>
            <a:lvl1pPr>
              <a:defRPr/>
            </a:lvl1pPr>
          </a:lstStyle>
          <a:p>
            <a:pPr>
              <a:defRPr/>
            </a:pPr>
            <a:fld id="{9074E83C-3C7C-4EFC-A6C1-39A86D75817C}" type="slidenum">
              <a:rPr lang="en-US" altLang="ja-JP"/>
              <a:pPr>
                <a:defRPr/>
              </a:pPr>
              <a:t>‹#›</a:t>
            </a:fld>
            <a:endParaRPr lang="en-US" altLang="ja-JP"/>
          </a:p>
        </p:txBody>
      </p:sp>
    </p:spTree>
    <p:extLst>
      <p:ext uri="{BB962C8B-B14F-4D97-AF65-F5344CB8AC3E}">
        <p14:creationId xmlns:p14="http://schemas.microsoft.com/office/powerpoint/2010/main" val="26578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533400"/>
            <a:ext cx="76962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762000" y="1905000"/>
            <a:ext cx="3771900" cy="4038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6300" y="1905000"/>
            <a:ext cx="3771900" cy="4038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6"/>
          <p:cNvSpPr>
            <a:spLocks noGrp="1" noChangeArrowheads="1"/>
          </p:cNvSpPr>
          <p:nvPr>
            <p:ph type="sldNum" sz="quarter" idx="12"/>
          </p:nvPr>
        </p:nvSpPr>
        <p:spPr>
          <a:ln/>
        </p:spPr>
        <p:txBody>
          <a:bodyPr/>
          <a:lstStyle>
            <a:lvl1pPr>
              <a:defRPr/>
            </a:lvl1pPr>
          </a:lstStyle>
          <a:p>
            <a:pPr>
              <a:defRPr/>
            </a:pPr>
            <a:fld id="{40CC8BE8-AB52-4306-9008-8CA283F6B12F}" type="slidenum">
              <a:rPr lang="en-US" altLang="ja-JP"/>
              <a:pPr>
                <a:defRPr/>
              </a:pPr>
              <a:t>‹#›</a:t>
            </a:fld>
            <a:endParaRPr lang="en-US" altLang="ja-JP"/>
          </a:p>
        </p:txBody>
      </p:sp>
    </p:spTree>
    <p:extLst>
      <p:ext uri="{BB962C8B-B14F-4D97-AF65-F5344CB8AC3E}">
        <p14:creationId xmlns:p14="http://schemas.microsoft.com/office/powerpoint/2010/main" val="3606532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6"/>
          <p:cNvSpPr>
            <a:spLocks noGrp="1" noChangeArrowheads="1"/>
          </p:cNvSpPr>
          <p:nvPr>
            <p:ph type="sldNum" sz="quarter" idx="12"/>
          </p:nvPr>
        </p:nvSpPr>
        <p:spPr>
          <a:ln/>
        </p:spPr>
        <p:txBody>
          <a:bodyPr/>
          <a:lstStyle>
            <a:lvl1pPr>
              <a:defRPr/>
            </a:lvl1pPr>
          </a:lstStyle>
          <a:p>
            <a:pPr>
              <a:defRPr/>
            </a:pPr>
            <a:fld id="{104144F9-CA42-429C-9DA5-6081CCDFE74A}" type="slidenum">
              <a:rPr lang="en-US" altLang="ja-JP"/>
              <a:pPr>
                <a:defRPr/>
              </a:pPr>
              <a:t>‹#›</a:t>
            </a:fld>
            <a:endParaRPr lang="en-US" altLang="ja-JP"/>
          </a:p>
        </p:txBody>
      </p:sp>
    </p:spTree>
    <p:extLst>
      <p:ext uri="{BB962C8B-B14F-4D97-AF65-F5344CB8AC3E}">
        <p14:creationId xmlns:p14="http://schemas.microsoft.com/office/powerpoint/2010/main" val="138173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6"/>
          <p:cNvSpPr>
            <a:spLocks noGrp="1" noChangeArrowheads="1"/>
          </p:cNvSpPr>
          <p:nvPr>
            <p:ph type="sldNum" sz="quarter" idx="12"/>
          </p:nvPr>
        </p:nvSpPr>
        <p:spPr>
          <a:ln/>
        </p:spPr>
        <p:txBody>
          <a:bodyPr/>
          <a:lstStyle>
            <a:lvl1pPr>
              <a:defRPr/>
            </a:lvl1pPr>
          </a:lstStyle>
          <a:p>
            <a:pPr>
              <a:defRPr/>
            </a:pPr>
            <a:fld id="{C4FF6CF1-975C-487C-B1E7-F337851F5027}" type="slidenum">
              <a:rPr lang="en-US" altLang="ja-JP"/>
              <a:pPr>
                <a:defRPr/>
              </a:pPr>
              <a:t>‹#›</a:t>
            </a:fld>
            <a:endParaRPr lang="en-US" altLang="ja-JP"/>
          </a:p>
        </p:txBody>
      </p:sp>
    </p:spTree>
    <p:extLst>
      <p:ext uri="{BB962C8B-B14F-4D97-AF65-F5344CB8AC3E}">
        <p14:creationId xmlns:p14="http://schemas.microsoft.com/office/powerpoint/2010/main" val="182927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6"/>
          <p:cNvSpPr>
            <a:spLocks noGrp="1" noChangeArrowheads="1"/>
          </p:cNvSpPr>
          <p:nvPr>
            <p:ph type="sldNum" sz="quarter" idx="12"/>
          </p:nvPr>
        </p:nvSpPr>
        <p:spPr>
          <a:ln/>
        </p:spPr>
        <p:txBody>
          <a:bodyPr/>
          <a:lstStyle>
            <a:lvl1pPr>
              <a:defRPr/>
            </a:lvl1pPr>
          </a:lstStyle>
          <a:p>
            <a:pPr>
              <a:defRPr/>
            </a:pPr>
            <a:fld id="{7216573C-8AB6-4F9D-AFF7-193A36027E79}" type="slidenum">
              <a:rPr lang="en-US" altLang="ja-JP"/>
              <a:pPr>
                <a:defRPr/>
              </a:pPr>
              <a:t>‹#›</a:t>
            </a:fld>
            <a:endParaRPr lang="en-US" altLang="ja-JP"/>
          </a:p>
        </p:txBody>
      </p:sp>
    </p:spTree>
    <p:extLst>
      <p:ext uri="{BB962C8B-B14F-4D97-AF65-F5344CB8AC3E}">
        <p14:creationId xmlns:p14="http://schemas.microsoft.com/office/powerpoint/2010/main" val="232117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9" name="Rectangle 6"/>
          <p:cNvSpPr>
            <a:spLocks noGrp="1" noChangeArrowheads="1"/>
          </p:cNvSpPr>
          <p:nvPr>
            <p:ph type="sldNum" sz="quarter" idx="12"/>
          </p:nvPr>
        </p:nvSpPr>
        <p:spPr>
          <a:ln/>
        </p:spPr>
        <p:txBody>
          <a:bodyPr/>
          <a:lstStyle>
            <a:lvl1pPr>
              <a:defRPr/>
            </a:lvl1pPr>
          </a:lstStyle>
          <a:p>
            <a:pPr>
              <a:defRPr/>
            </a:pPr>
            <a:fld id="{8C120F01-6C13-44A4-A0FF-19699B27B6B2}" type="slidenum">
              <a:rPr lang="en-US" altLang="ja-JP"/>
              <a:pPr>
                <a:defRPr/>
              </a:pPr>
              <a:t>‹#›</a:t>
            </a:fld>
            <a:endParaRPr lang="en-US" altLang="ja-JP"/>
          </a:p>
        </p:txBody>
      </p:sp>
    </p:spTree>
    <p:extLst>
      <p:ext uri="{BB962C8B-B14F-4D97-AF65-F5344CB8AC3E}">
        <p14:creationId xmlns:p14="http://schemas.microsoft.com/office/powerpoint/2010/main" val="260516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5" name="Rectangle 6"/>
          <p:cNvSpPr>
            <a:spLocks noGrp="1" noChangeArrowheads="1"/>
          </p:cNvSpPr>
          <p:nvPr>
            <p:ph type="sldNum" sz="quarter" idx="12"/>
          </p:nvPr>
        </p:nvSpPr>
        <p:spPr>
          <a:ln/>
        </p:spPr>
        <p:txBody>
          <a:bodyPr/>
          <a:lstStyle>
            <a:lvl1pPr>
              <a:defRPr/>
            </a:lvl1pPr>
          </a:lstStyle>
          <a:p>
            <a:pPr>
              <a:defRPr/>
            </a:pPr>
            <a:fld id="{DAC1B810-ECA4-40B1-93A5-EFC1BFAF6F68}" type="slidenum">
              <a:rPr lang="en-US" altLang="ja-JP"/>
              <a:pPr>
                <a:defRPr/>
              </a:pPr>
              <a:t>‹#›</a:t>
            </a:fld>
            <a:endParaRPr lang="en-US" altLang="ja-JP"/>
          </a:p>
        </p:txBody>
      </p:sp>
    </p:spTree>
    <p:extLst>
      <p:ext uri="{BB962C8B-B14F-4D97-AF65-F5344CB8AC3E}">
        <p14:creationId xmlns:p14="http://schemas.microsoft.com/office/powerpoint/2010/main" val="5678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4" name="Rectangle 6"/>
          <p:cNvSpPr>
            <a:spLocks noGrp="1" noChangeArrowheads="1"/>
          </p:cNvSpPr>
          <p:nvPr>
            <p:ph type="sldNum" sz="quarter" idx="12"/>
          </p:nvPr>
        </p:nvSpPr>
        <p:spPr>
          <a:ln/>
        </p:spPr>
        <p:txBody>
          <a:bodyPr/>
          <a:lstStyle>
            <a:lvl1pPr>
              <a:defRPr/>
            </a:lvl1pPr>
          </a:lstStyle>
          <a:p>
            <a:pPr>
              <a:defRPr/>
            </a:pPr>
            <a:fld id="{83E19754-D23A-4858-AC08-AFD9EA3285C7}" type="slidenum">
              <a:rPr lang="en-US" altLang="ja-JP"/>
              <a:pPr>
                <a:defRPr/>
              </a:pPr>
              <a:t>‹#›</a:t>
            </a:fld>
            <a:endParaRPr lang="en-US" altLang="ja-JP"/>
          </a:p>
        </p:txBody>
      </p:sp>
    </p:spTree>
    <p:extLst>
      <p:ext uri="{BB962C8B-B14F-4D97-AF65-F5344CB8AC3E}">
        <p14:creationId xmlns:p14="http://schemas.microsoft.com/office/powerpoint/2010/main" val="173031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6"/>
          <p:cNvSpPr>
            <a:spLocks noGrp="1" noChangeArrowheads="1"/>
          </p:cNvSpPr>
          <p:nvPr>
            <p:ph type="sldNum" sz="quarter" idx="12"/>
          </p:nvPr>
        </p:nvSpPr>
        <p:spPr>
          <a:ln/>
        </p:spPr>
        <p:txBody>
          <a:bodyPr/>
          <a:lstStyle>
            <a:lvl1pPr>
              <a:defRPr/>
            </a:lvl1pPr>
          </a:lstStyle>
          <a:p>
            <a:pPr>
              <a:defRPr/>
            </a:pPr>
            <a:fld id="{F6AD5104-D065-4673-A025-C01AC9CAAD9E}" type="slidenum">
              <a:rPr lang="en-US" altLang="ja-JP"/>
              <a:pPr>
                <a:defRPr/>
              </a:pPr>
              <a:t>‹#›</a:t>
            </a:fld>
            <a:endParaRPr lang="en-US" altLang="ja-JP"/>
          </a:p>
        </p:txBody>
      </p:sp>
    </p:spTree>
    <p:extLst>
      <p:ext uri="{BB962C8B-B14F-4D97-AF65-F5344CB8AC3E}">
        <p14:creationId xmlns:p14="http://schemas.microsoft.com/office/powerpoint/2010/main" val="249445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6"/>
          <p:cNvSpPr>
            <a:spLocks noGrp="1" noChangeArrowheads="1"/>
          </p:cNvSpPr>
          <p:nvPr>
            <p:ph type="sldNum" sz="quarter" idx="12"/>
          </p:nvPr>
        </p:nvSpPr>
        <p:spPr>
          <a:ln/>
        </p:spPr>
        <p:txBody>
          <a:bodyPr/>
          <a:lstStyle>
            <a:lvl1pPr>
              <a:defRPr/>
            </a:lvl1pPr>
          </a:lstStyle>
          <a:p>
            <a:pPr>
              <a:defRPr/>
            </a:pPr>
            <a:fld id="{BEA249B1-1AF4-4F9E-A857-29ED8D7CBAB3}" type="slidenum">
              <a:rPr lang="en-US" altLang="ja-JP"/>
              <a:pPr>
                <a:defRPr/>
              </a:pPr>
              <a:t>‹#›</a:t>
            </a:fld>
            <a:endParaRPr lang="en-US" altLang="ja-JP"/>
          </a:p>
        </p:txBody>
      </p:sp>
    </p:spTree>
    <p:extLst>
      <p:ext uri="{BB962C8B-B14F-4D97-AF65-F5344CB8AC3E}">
        <p14:creationId xmlns:p14="http://schemas.microsoft.com/office/powerpoint/2010/main" val="420805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82948"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ＭＳ Ｐゴシック" pitchFamily="50" charset="-128"/>
              </a:defRPr>
            </a:lvl1pPr>
          </a:lstStyle>
          <a:p>
            <a:pPr>
              <a:defRPr/>
            </a:pPr>
            <a:endParaRPr lang="en-US" altLang="ja-JP"/>
          </a:p>
        </p:txBody>
      </p:sp>
      <p:sp>
        <p:nvSpPr>
          <p:cNvPr id="82949"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ＭＳ Ｐゴシック" pitchFamily="50" charset="-128"/>
              </a:defRPr>
            </a:lvl1pPr>
          </a:lstStyle>
          <a:p>
            <a:pPr>
              <a:defRPr/>
            </a:pPr>
            <a:r>
              <a:rPr lang="ja-JP" altLang="en-US"/>
              <a:t>ジャーナリズム史</a:t>
            </a:r>
            <a:r>
              <a:rPr lang="en-US" altLang="ja-JP"/>
              <a:t>Ⅰ</a:t>
            </a:r>
          </a:p>
        </p:txBody>
      </p:sp>
      <p:sp>
        <p:nvSpPr>
          <p:cNvPr id="82950"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ＭＳ Ｐゴシック" pitchFamily="50" charset="-128"/>
              </a:defRPr>
            </a:lvl1pPr>
          </a:lstStyle>
          <a:p>
            <a:pPr>
              <a:defRPr/>
            </a:pPr>
            <a:fld id="{2CFD68E6-B895-4D11-B574-3174F6FBC443}" type="slidenum">
              <a:rPr lang="en-US" altLang="ja-JP"/>
              <a:pPr>
                <a:defRPr/>
              </a:pPr>
              <a:t>‹#›</a:t>
            </a:fld>
            <a:endParaRPr lang="en-US" altLang="ja-JP"/>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Tree>
  </p:cSld>
  <p:clrMap bg1="lt1" tx1="dk1" bg2="lt2" tx2="dk2" accent1="accent1" accent2="accent2" accent3="accent3" accent4="accent4" accent5="accent5" accent6="accent6" hlink="hlink" folHlink="folHlink"/>
  <p:sldLayoutIdLst>
    <p:sldLayoutId id="2147484072"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 id="2147484071"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2pPr>
      <a:lvl3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3pPr>
      <a:lvl4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4pPr>
      <a:lvl5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5pPr>
      <a:lvl6pPr marL="457200" algn="l" rtl="0" fontAlgn="base">
        <a:spcBef>
          <a:spcPct val="0"/>
        </a:spcBef>
        <a:spcAft>
          <a:spcPct val="0"/>
        </a:spcAft>
        <a:defRPr kumimoji="1" sz="3300">
          <a:solidFill>
            <a:schemeClr val="tx2"/>
          </a:solidFill>
          <a:latin typeface="Arial Black" pitchFamily="34" charset="0"/>
          <a:ea typeface="ＭＳ Ｐゴシック" pitchFamily="50" charset="-128"/>
        </a:defRPr>
      </a:lvl6pPr>
      <a:lvl7pPr marL="914400" algn="l" rtl="0" fontAlgn="base">
        <a:spcBef>
          <a:spcPct val="0"/>
        </a:spcBef>
        <a:spcAft>
          <a:spcPct val="0"/>
        </a:spcAft>
        <a:defRPr kumimoji="1" sz="3300">
          <a:solidFill>
            <a:schemeClr val="tx2"/>
          </a:solidFill>
          <a:latin typeface="Arial Black" pitchFamily="34" charset="0"/>
          <a:ea typeface="ＭＳ Ｐゴシック" pitchFamily="50" charset="-128"/>
        </a:defRPr>
      </a:lvl7pPr>
      <a:lvl8pPr marL="1371600" algn="l" rtl="0" fontAlgn="base">
        <a:spcBef>
          <a:spcPct val="0"/>
        </a:spcBef>
        <a:spcAft>
          <a:spcPct val="0"/>
        </a:spcAft>
        <a:defRPr kumimoji="1" sz="3300">
          <a:solidFill>
            <a:schemeClr val="tx2"/>
          </a:solidFill>
          <a:latin typeface="Arial Black" pitchFamily="34" charset="0"/>
          <a:ea typeface="ＭＳ Ｐゴシック" pitchFamily="50" charset="-128"/>
        </a:defRPr>
      </a:lvl8pPr>
      <a:lvl9pPr marL="1828800" algn="l" rtl="0" fontAlgn="base">
        <a:spcBef>
          <a:spcPct val="0"/>
        </a:spcBef>
        <a:spcAft>
          <a:spcPct val="0"/>
        </a:spcAft>
        <a:defRPr kumimoji="1" sz="33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hk.or.jp/strl/aboutstrl/evolution-of-tv/p04/index.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nhk.or.jp/museum/book/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B08FD78C-0D03-4573-AAA3-3AECC0101136}" type="slidenum">
              <a:rPr kumimoji="0" lang="en-US" altLang="ja-JP" sz="1400" smtClean="0"/>
              <a:pPr eaLnBrk="1" hangingPunct="1">
                <a:spcBef>
                  <a:spcPct val="0"/>
                </a:spcBef>
                <a:buClrTx/>
                <a:buSzTx/>
                <a:buFontTx/>
                <a:buNone/>
              </a:pPr>
              <a:t>1</a:t>
            </a:fld>
            <a:endParaRPr kumimoji="0" lang="en-US" altLang="ja-JP" sz="1400" smtClean="0"/>
          </a:p>
        </p:txBody>
      </p:sp>
      <p:sp>
        <p:nvSpPr>
          <p:cNvPr id="3075" name="Rectangle 2"/>
          <p:cNvSpPr>
            <a:spLocks noGrp="1" noChangeArrowheads="1"/>
          </p:cNvSpPr>
          <p:nvPr>
            <p:ph type="ctrTitle"/>
          </p:nvPr>
        </p:nvSpPr>
        <p:spPr/>
        <p:txBody>
          <a:bodyPr/>
          <a:lstStyle/>
          <a:p>
            <a:pPr eaLnBrk="1" hangingPunct="1"/>
            <a:r>
              <a:rPr lang="ja-JP" altLang="en-US" smtClean="0"/>
              <a:t>ジャーナリズム史</a:t>
            </a:r>
            <a:r>
              <a:rPr lang="en-US" altLang="ja-JP" smtClean="0"/>
              <a:t>Ⅰ</a:t>
            </a:r>
            <a:r>
              <a:rPr lang="ja-JP" altLang="en-US" smtClean="0"/>
              <a:t>　</a:t>
            </a:r>
            <a:r>
              <a:rPr lang="en-US" altLang="ja-JP" i="0" smtClean="0"/>
              <a:t>13-14</a:t>
            </a:r>
            <a:r>
              <a:rPr lang="ja-JP" altLang="en-US" i="0" smtClean="0"/>
              <a:t>回</a:t>
            </a:r>
            <a:r>
              <a:rPr lang="ja-JP" altLang="en-US" smtClean="0"/>
              <a:t/>
            </a:r>
            <a:br>
              <a:rPr lang="ja-JP" altLang="en-US" smtClean="0"/>
            </a:br>
            <a:endParaRPr lang="ja-JP" altLang="en-US" smtClean="0"/>
          </a:p>
        </p:txBody>
      </p:sp>
      <p:sp>
        <p:nvSpPr>
          <p:cNvPr id="3076" name="Rectangle 3"/>
          <p:cNvSpPr>
            <a:spLocks noGrp="1" noChangeArrowheads="1"/>
          </p:cNvSpPr>
          <p:nvPr>
            <p:ph type="subTitle" idx="1"/>
          </p:nvPr>
        </p:nvSpPr>
        <p:spPr>
          <a:xfrm>
            <a:off x="827088" y="3309938"/>
            <a:ext cx="7561262" cy="1752600"/>
          </a:xfrm>
        </p:spPr>
        <p:txBody>
          <a:bodyPr/>
          <a:lstStyle/>
          <a:p>
            <a:pPr eaLnBrk="1" hangingPunct="1"/>
            <a:endParaRPr lang="en-US" altLang="ja-JP" smtClean="0"/>
          </a:p>
          <a:p>
            <a:pPr eaLnBrk="1" hangingPunct="1"/>
            <a:r>
              <a:rPr lang="ja-JP" altLang="en-US" smtClean="0"/>
              <a:t>大正期のジャーナリズム</a:t>
            </a:r>
            <a:endParaRPr lang="en-US" altLang="ja-JP" smtClean="0"/>
          </a:p>
          <a:p>
            <a:pPr eaLnBrk="1" hangingPunct="1"/>
            <a:r>
              <a:rPr lang="en-US" altLang="ja-JP" sz="3200" smtClean="0"/>
              <a:t>-</a:t>
            </a:r>
            <a:r>
              <a:rPr lang="ja-JP" altLang="en-US" sz="3200" smtClean="0"/>
              <a:t>近代新聞の成熟期</a:t>
            </a:r>
            <a:endParaRPr lang="en-US" altLang="ja-JP" sz="3200" smtClean="0"/>
          </a:p>
          <a:p>
            <a:pPr eaLnBrk="1" hangingPunct="1"/>
            <a:endParaRPr lang="ja-JP" altLang="en-US" smtClean="0"/>
          </a:p>
        </p:txBody>
      </p:sp>
      <p:sp>
        <p:nvSpPr>
          <p:cNvPr id="3077"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AA1E9DB4-73CF-4D86-9B9D-04DB1945D167}" type="slidenum">
              <a:rPr kumimoji="0" lang="en-US" altLang="ja-JP" sz="1400" smtClean="0"/>
              <a:pPr eaLnBrk="1" hangingPunct="1">
                <a:spcBef>
                  <a:spcPct val="0"/>
                </a:spcBef>
                <a:buClrTx/>
                <a:buSzTx/>
                <a:buFontTx/>
                <a:buNone/>
              </a:pPr>
              <a:t>10</a:t>
            </a:fld>
            <a:endParaRPr kumimoji="0" lang="en-US" altLang="ja-JP" sz="1400" smtClean="0"/>
          </a:p>
        </p:txBody>
      </p:sp>
      <p:sp>
        <p:nvSpPr>
          <p:cNvPr id="12291" name="Rectangle 2"/>
          <p:cNvSpPr>
            <a:spLocks noGrp="1" noChangeArrowheads="1"/>
          </p:cNvSpPr>
          <p:nvPr>
            <p:ph type="title"/>
          </p:nvPr>
        </p:nvSpPr>
        <p:spPr/>
        <p:txBody>
          <a:bodyPr/>
          <a:lstStyle/>
          <a:p>
            <a:pPr eaLnBrk="1" hangingPunct="1"/>
            <a:r>
              <a:rPr lang="ja-JP" altLang="en-US" smtClean="0"/>
              <a:t>新聞紙条例：</a:t>
            </a:r>
            <a:r>
              <a:rPr lang="en-US" altLang="ja-JP" smtClean="0"/>
              <a:t>M8(1875)~M42(1909)</a:t>
            </a:r>
            <a:br>
              <a:rPr lang="en-US" altLang="ja-JP" smtClean="0"/>
            </a:br>
            <a:r>
              <a:rPr lang="en-US" altLang="ja-JP" smtClean="0"/>
              <a:t>→</a:t>
            </a:r>
            <a:r>
              <a:rPr lang="ja-JP" altLang="en-US" smtClean="0"/>
              <a:t>新聞紙法</a:t>
            </a:r>
          </a:p>
        </p:txBody>
      </p:sp>
      <p:sp>
        <p:nvSpPr>
          <p:cNvPr id="12292" name="Rectangle 3"/>
          <p:cNvSpPr>
            <a:spLocks noGrp="1" noChangeArrowheads="1"/>
          </p:cNvSpPr>
          <p:nvPr>
            <p:ph type="body" sz="half" idx="1"/>
          </p:nvPr>
        </p:nvSpPr>
        <p:spPr>
          <a:xfrm>
            <a:off x="762000" y="1773238"/>
            <a:ext cx="3771900" cy="4535487"/>
          </a:xfrm>
        </p:spPr>
        <p:txBody>
          <a:bodyPr/>
          <a:lstStyle/>
          <a:p>
            <a:pPr eaLnBrk="1" hangingPunct="1"/>
            <a:r>
              <a:rPr lang="ja-JP" altLang="en-US" sz="1800" smtClean="0"/>
              <a:t>反政府的言論活動を封ずることを 目的</a:t>
            </a:r>
          </a:p>
          <a:p>
            <a:pPr eaLnBrk="1" hangingPunct="1"/>
            <a:r>
              <a:rPr lang="ja-JP" altLang="en-US" sz="1800" smtClean="0"/>
              <a:t>新聞紙条目から新聞以外の雑誌・雑報にまで広げた </a:t>
            </a:r>
          </a:p>
          <a:p>
            <a:pPr eaLnBrk="1" hangingPunct="1"/>
            <a:r>
              <a:rPr lang="ja-JP" altLang="en-US" sz="1800" smtClean="0"/>
              <a:t>発行を許可制とした。 </a:t>
            </a:r>
          </a:p>
          <a:p>
            <a:pPr eaLnBrk="1" hangingPunct="1"/>
            <a:r>
              <a:rPr lang="ja-JP" altLang="en-US" sz="1800" smtClean="0"/>
              <a:t>違反の罰金・懲役を明確に定めた。 </a:t>
            </a:r>
          </a:p>
          <a:p>
            <a:pPr eaLnBrk="1" hangingPunct="1"/>
            <a:r>
              <a:rPr lang="ja-JP" altLang="en-US" sz="1800" smtClean="0"/>
              <a:t>社主、編集者、印刷者の権限・責任を個別に明示し、違反時の罰則を定めた。 </a:t>
            </a:r>
          </a:p>
          <a:p>
            <a:pPr eaLnBrk="1" hangingPunct="1"/>
            <a:r>
              <a:rPr lang="ja-JP" altLang="en-US" sz="1800" smtClean="0"/>
              <a:t>同時発布の讒謗律との関係を明示した。 </a:t>
            </a:r>
          </a:p>
          <a:p>
            <a:pPr eaLnBrk="1" hangingPunct="1"/>
            <a:r>
              <a:rPr lang="ja-JP" altLang="en-US" sz="1800" smtClean="0"/>
              <a:t>記事には筆写の住所・氏名を明記することを原則とした。 </a:t>
            </a:r>
          </a:p>
          <a:p>
            <a:pPr lvl="1" eaLnBrk="1" hangingPunct="1"/>
            <a:endParaRPr lang="en-US" altLang="ja-JP" sz="2200" smtClean="0"/>
          </a:p>
        </p:txBody>
      </p:sp>
      <p:sp>
        <p:nvSpPr>
          <p:cNvPr id="12293" name="Rectangle 4"/>
          <p:cNvSpPr>
            <a:spLocks noGrp="1" noChangeArrowheads="1"/>
          </p:cNvSpPr>
          <p:nvPr>
            <p:ph type="body" sz="half" idx="2"/>
          </p:nvPr>
        </p:nvSpPr>
        <p:spPr/>
        <p:txBody>
          <a:bodyPr/>
          <a:lstStyle/>
          <a:p>
            <a:pPr eaLnBrk="1" hangingPunct="1">
              <a:lnSpc>
                <a:spcPct val="90000"/>
              </a:lnSpc>
            </a:pPr>
            <a:r>
              <a:rPr lang="ja-JP" altLang="en-US" sz="1800" smtClean="0"/>
              <a:t>筆名を禁止した。 </a:t>
            </a:r>
          </a:p>
          <a:p>
            <a:pPr eaLnBrk="1" hangingPunct="1">
              <a:lnSpc>
                <a:spcPct val="90000"/>
              </a:lnSpc>
            </a:pPr>
            <a:r>
              <a:rPr lang="ja-JP" altLang="en-US" sz="1800" smtClean="0">
                <a:solidFill>
                  <a:srgbClr val="FF110B"/>
                </a:solidFill>
              </a:rPr>
              <a:t>掲載記事に対する弁明・反論・訂正要求が寄せられた場合の次号での掲載を義務づけた。</a:t>
            </a:r>
            <a:r>
              <a:rPr lang="ja-JP" altLang="en-US" sz="1800" smtClean="0"/>
              <a:t> </a:t>
            </a:r>
          </a:p>
          <a:p>
            <a:pPr eaLnBrk="1" hangingPunct="1">
              <a:lnSpc>
                <a:spcPct val="90000"/>
              </a:lnSpc>
            </a:pPr>
            <a:r>
              <a:rPr lang="ja-JP" altLang="en-US" sz="1800" smtClean="0"/>
              <a:t>犯罪（当時の法律下での犯罪）を庇</a:t>
            </a:r>
            <a:r>
              <a:rPr lang="en-US" altLang="ja-JP" sz="1800" smtClean="0"/>
              <a:t>(</a:t>
            </a:r>
            <a:r>
              <a:rPr lang="ja-JP" altLang="en-US" sz="1800" smtClean="0"/>
              <a:t>かば）う記事を禁じた。 </a:t>
            </a:r>
          </a:p>
          <a:p>
            <a:pPr eaLnBrk="1" hangingPunct="1">
              <a:lnSpc>
                <a:spcPct val="90000"/>
              </a:lnSpc>
            </a:pPr>
            <a:r>
              <a:rPr lang="ja-JP" altLang="en-US" sz="1800" smtClean="0"/>
              <a:t>政府の変壊・国家の転覆を論じる記事、人を教唆・扇動する記事の掲載を禁じた。 </a:t>
            </a:r>
          </a:p>
          <a:p>
            <a:pPr eaLnBrk="1" hangingPunct="1">
              <a:lnSpc>
                <a:spcPct val="90000"/>
              </a:lnSpc>
            </a:pPr>
            <a:r>
              <a:rPr lang="ja-JP" altLang="en-US" sz="1800" smtClean="0"/>
              <a:t>裁判の公判前の記事および審判の議事の掲載を禁じ、重罰を定めた。 </a:t>
            </a:r>
          </a:p>
          <a:p>
            <a:pPr eaLnBrk="1" hangingPunct="1">
              <a:lnSpc>
                <a:spcPct val="90000"/>
              </a:lnSpc>
            </a:pPr>
            <a:r>
              <a:rPr lang="ja-JP" altLang="en-US" sz="1800" smtClean="0"/>
              <a:t>官庁の許可のない建白書の掲載を禁じた。</a:t>
            </a:r>
            <a:endParaRPr lang="ja-JP" altLang="en-US" sz="2700" smtClean="0"/>
          </a:p>
        </p:txBody>
      </p:sp>
      <p:sp>
        <p:nvSpPr>
          <p:cNvPr id="12294"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4ACEEEB0-C30D-4B5C-A469-3BF93BA6E816}" type="slidenum">
              <a:rPr kumimoji="0" lang="en-US" altLang="ja-JP" sz="1400" smtClean="0"/>
              <a:pPr eaLnBrk="1" hangingPunct="1">
                <a:spcBef>
                  <a:spcPct val="0"/>
                </a:spcBef>
                <a:buClrTx/>
                <a:buSzTx/>
                <a:buFontTx/>
                <a:buNone/>
              </a:pPr>
              <a:t>11</a:t>
            </a:fld>
            <a:endParaRPr kumimoji="0" lang="en-US" altLang="ja-JP" sz="1400" smtClean="0"/>
          </a:p>
        </p:txBody>
      </p:sp>
      <p:sp>
        <p:nvSpPr>
          <p:cNvPr id="13315" name="Rectangle 2"/>
          <p:cNvSpPr>
            <a:spLocks noGrp="1" noChangeArrowheads="1"/>
          </p:cNvSpPr>
          <p:nvPr>
            <p:ph type="title"/>
          </p:nvPr>
        </p:nvSpPr>
        <p:spPr>
          <a:xfrm>
            <a:off x="762000" y="1036638"/>
            <a:ext cx="7696200" cy="639762"/>
          </a:xfrm>
        </p:spPr>
        <p:txBody>
          <a:bodyPr/>
          <a:lstStyle/>
          <a:p>
            <a:pPr eaLnBrk="1" hangingPunct="1"/>
            <a:r>
              <a:rPr lang="ja-JP" altLang="en-US" smtClean="0"/>
              <a:t>読んでおきたい文献</a:t>
            </a:r>
          </a:p>
        </p:txBody>
      </p:sp>
      <p:sp>
        <p:nvSpPr>
          <p:cNvPr id="16388" name="Rectangle 3"/>
          <p:cNvSpPr>
            <a:spLocks noGrp="1" noChangeArrowheads="1"/>
          </p:cNvSpPr>
          <p:nvPr>
            <p:ph type="body" idx="1"/>
          </p:nvPr>
        </p:nvSpPr>
        <p:spPr>
          <a:xfrm>
            <a:off x="838200" y="1700213"/>
            <a:ext cx="8001000" cy="4319587"/>
          </a:xfrm>
        </p:spPr>
        <p:txBody>
          <a:bodyPr/>
          <a:lstStyle/>
          <a:p>
            <a:pPr eaLnBrk="1" hangingPunct="1">
              <a:lnSpc>
                <a:spcPct val="80000"/>
              </a:lnSpc>
              <a:buFont typeface="Wingdings" pitchFamily="2" charset="2"/>
              <a:buChar char="Ø"/>
              <a:defRPr/>
            </a:pPr>
            <a:r>
              <a:rPr lang="ja-JP" altLang="en-US" sz="2200" dirty="0" smtClean="0">
                <a:latin typeface="ＭＳ ゴシック" pitchFamily="49" charset="-128"/>
                <a:ea typeface="ＭＳ ゴシック" pitchFamily="49" charset="-128"/>
              </a:rPr>
              <a:t>春原昭彦「新聞人群像</a:t>
            </a:r>
            <a:r>
              <a:rPr lang="en-US" altLang="ja-JP" sz="2200" dirty="0" smtClean="0">
                <a:latin typeface="ＭＳ ゴシック" pitchFamily="49" charset="-128"/>
                <a:ea typeface="ＭＳ ゴシック" pitchFamily="49" charset="-128"/>
              </a:rPr>
              <a:t>-</a:t>
            </a:r>
            <a:r>
              <a:rPr lang="ja-JP" altLang="en-US" sz="2200" dirty="0" smtClean="0">
                <a:latin typeface="ＭＳ ゴシック" pitchFamily="49" charset="-128"/>
                <a:ea typeface="ＭＳ ゴシック" pitchFamily="49" charset="-128"/>
              </a:rPr>
              <a:t>もう一人の新聞人</a:t>
            </a:r>
            <a:r>
              <a:rPr lang="en-US" altLang="ja-JP" sz="2200" dirty="0" smtClean="0">
                <a:latin typeface="ＭＳ ゴシック" pitchFamily="49" charset="-128"/>
                <a:ea typeface="ＭＳ ゴシック" pitchFamily="49" charset="-128"/>
              </a:rPr>
              <a:t>-</a:t>
            </a:r>
            <a:r>
              <a:rPr lang="ja-JP" altLang="en-US" sz="2200" dirty="0" smtClean="0">
                <a:latin typeface="ＭＳ ゴシック" pitchFamily="49" charset="-128"/>
                <a:ea typeface="ＭＳ ゴシック" pitchFamily="49" charset="-128"/>
              </a:rPr>
              <a:t>」</a:t>
            </a:r>
            <a:r>
              <a:rPr lang="en-US" altLang="ja-JP" sz="2200" dirty="0" smtClean="0">
                <a:latin typeface="ＭＳ ゴシック" pitchFamily="49" charset="-128"/>
                <a:ea typeface="ＭＳ ゴシック" pitchFamily="49" charset="-128"/>
              </a:rPr>
              <a:t>『</a:t>
            </a:r>
            <a:r>
              <a:rPr lang="ja-JP" altLang="en-US" sz="2200" dirty="0" smtClean="0">
                <a:latin typeface="ＭＳ ゴシック" pitchFamily="49" charset="-128"/>
                <a:ea typeface="ＭＳ ゴシック" pitchFamily="49" charset="-128"/>
              </a:rPr>
              <a:t>コミュニケーション研究</a:t>
            </a:r>
            <a:r>
              <a:rPr lang="en-US" altLang="ja-JP" sz="2200" dirty="0" smtClean="0">
                <a:latin typeface="ＭＳ ゴシック" pitchFamily="49" charset="-128"/>
                <a:ea typeface="ＭＳ ゴシック" pitchFamily="49" charset="-128"/>
              </a:rPr>
              <a:t>』no.28(1998)</a:t>
            </a:r>
            <a:r>
              <a:rPr lang="ja-JP" altLang="en-US" sz="2200" dirty="0" err="1" smtClean="0">
                <a:latin typeface="ＭＳ ゴシック" pitchFamily="49" charset="-128"/>
                <a:ea typeface="ＭＳ ゴシック" pitchFamily="49" charset="-128"/>
              </a:rPr>
              <a:t>、</a:t>
            </a:r>
            <a:r>
              <a:rPr lang="ja-JP" altLang="en-US" sz="2200" dirty="0" smtClean="0">
                <a:latin typeface="ＭＳ ゴシック" pitchFamily="49" charset="-128"/>
                <a:ea typeface="ＭＳ ゴシック" pitchFamily="49" charset="-128"/>
              </a:rPr>
              <a:t>「新聞社における調査部の役割とその変遷」</a:t>
            </a:r>
            <a:r>
              <a:rPr lang="en-US" altLang="ja-JP" sz="2200" dirty="0" smtClean="0">
                <a:latin typeface="ＭＳ ゴシック" pitchFamily="49" charset="-128"/>
                <a:ea typeface="ＭＳ ゴシック" pitchFamily="49" charset="-128"/>
              </a:rPr>
              <a:t>no.23(1993)</a:t>
            </a:r>
          </a:p>
          <a:p>
            <a:pPr eaLnBrk="1" hangingPunct="1">
              <a:lnSpc>
                <a:spcPct val="80000"/>
              </a:lnSpc>
              <a:buFont typeface="Wingdings" pitchFamily="2" charset="2"/>
              <a:buChar char="Ø"/>
              <a:defRPr/>
            </a:pPr>
            <a:r>
              <a:rPr lang="ja-JP" altLang="en-US" sz="2200" dirty="0" smtClean="0">
                <a:latin typeface="ＭＳ ゴシック" pitchFamily="49" charset="-128"/>
                <a:ea typeface="ＭＳ ゴシック" pitchFamily="49" charset="-128"/>
              </a:rPr>
              <a:t>田中浩（編）</a:t>
            </a:r>
            <a:r>
              <a:rPr lang="en-US" altLang="ja-JP" sz="2200" dirty="0" smtClean="0">
                <a:latin typeface="ＭＳ ゴシック" pitchFamily="49" charset="-128"/>
                <a:ea typeface="ＭＳ ゴシック" pitchFamily="49" charset="-128"/>
              </a:rPr>
              <a:t>『</a:t>
            </a:r>
            <a:r>
              <a:rPr lang="ja-JP" altLang="en-US" sz="2200" dirty="0" smtClean="0">
                <a:latin typeface="ＭＳ ゴシック" pitchFamily="49" charset="-128"/>
                <a:ea typeface="ＭＳ ゴシック" pitchFamily="49" charset="-128"/>
              </a:rPr>
              <a:t>近代日本のジャーナリスト</a:t>
            </a:r>
            <a:r>
              <a:rPr lang="en-US" altLang="ja-JP" sz="2200" dirty="0" smtClean="0">
                <a:latin typeface="ＭＳ ゴシック" pitchFamily="49" charset="-128"/>
                <a:ea typeface="ＭＳ ゴシック" pitchFamily="49" charset="-128"/>
              </a:rPr>
              <a:t>』</a:t>
            </a:r>
          </a:p>
          <a:p>
            <a:pPr eaLnBrk="1" hangingPunct="1">
              <a:lnSpc>
                <a:spcPct val="80000"/>
              </a:lnSpc>
              <a:buFont typeface="Wingdings" pitchFamily="2" charset="2"/>
              <a:buChar char="Ø"/>
              <a:defRPr/>
            </a:pPr>
            <a:r>
              <a:rPr lang="en-US" altLang="ja-JP" sz="2200" dirty="0" smtClean="0">
                <a:latin typeface="ＭＳ ゴシック" pitchFamily="49" charset="-128"/>
                <a:ea typeface="ＭＳ ゴシック" pitchFamily="49" charset="-128"/>
              </a:rPr>
              <a:t>『</a:t>
            </a:r>
            <a:r>
              <a:rPr lang="ja-JP" altLang="en-US" sz="2200" dirty="0" smtClean="0">
                <a:latin typeface="ＭＳ ゴシック" pitchFamily="49" charset="-128"/>
                <a:ea typeface="ＭＳ ゴシック" pitchFamily="49" charset="-128"/>
              </a:rPr>
              <a:t>別冊新聞研究　聞き取りでつづる新聞史</a:t>
            </a:r>
            <a:r>
              <a:rPr lang="en-US" altLang="ja-JP" sz="2200" dirty="0" smtClean="0">
                <a:latin typeface="ＭＳ ゴシック" pitchFamily="49" charset="-128"/>
                <a:ea typeface="ＭＳ ゴシック" pitchFamily="49" charset="-128"/>
              </a:rPr>
              <a:t>』</a:t>
            </a:r>
          </a:p>
          <a:p>
            <a:pPr eaLnBrk="1" hangingPunct="1">
              <a:lnSpc>
                <a:spcPct val="80000"/>
              </a:lnSpc>
              <a:buFont typeface="Wingdings" pitchFamily="2" charset="2"/>
              <a:buChar char="Ø"/>
              <a:defRPr/>
            </a:pPr>
            <a:r>
              <a:rPr lang="ja-JP" altLang="en-US" sz="2200" dirty="0" smtClean="0">
                <a:latin typeface="ＭＳ ゴシック" pitchFamily="49" charset="-128"/>
                <a:ea typeface="ＭＳ ゴシック" pitchFamily="49" charset="-128"/>
              </a:rPr>
              <a:t>朝日</a:t>
            </a:r>
            <a:r>
              <a:rPr lang="en-US" altLang="ja-JP" sz="2200" dirty="0" smtClean="0">
                <a:latin typeface="ＭＳ ゴシック" pitchFamily="49" charset="-128"/>
                <a:ea typeface="ＭＳ ゴシック" pitchFamily="49" charset="-128"/>
              </a:rPr>
              <a:t>『</a:t>
            </a:r>
            <a:r>
              <a:rPr lang="ja-JP" altLang="en-US" sz="2200" dirty="0" smtClean="0">
                <a:latin typeface="ＭＳ ゴシック" pitchFamily="49" charset="-128"/>
                <a:ea typeface="ＭＳ ゴシック" pitchFamily="49" charset="-128"/>
              </a:rPr>
              <a:t>戦後五〇年　メディアの検証</a:t>
            </a:r>
            <a:r>
              <a:rPr lang="en-US" altLang="ja-JP" sz="2200" dirty="0" smtClean="0">
                <a:latin typeface="ＭＳ ゴシック" pitchFamily="49" charset="-128"/>
                <a:ea typeface="ＭＳ ゴシック" pitchFamily="49" charset="-128"/>
              </a:rPr>
              <a:t>』</a:t>
            </a:r>
          </a:p>
          <a:p>
            <a:pPr eaLnBrk="1" hangingPunct="1">
              <a:lnSpc>
                <a:spcPct val="80000"/>
              </a:lnSpc>
              <a:buFont typeface="Wingdings" pitchFamily="2" charset="2"/>
              <a:buChar char="Ø"/>
              <a:defRPr/>
            </a:pPr>
            <a:r>
              <a:rPr lang="ja-JP" altLang="en-US" sz="2200" dirty="0" smtClean="0"/>
              <a:t>坂上康博</a:t>
            </a:r>
            <a:r>
              <a:rPr lang="en-US" altLang="ja-JP" sz="2200" dirty="0" smtClean="0"/>
              <a:t>『</a:t>
            </a:r>
            <a:r>
              <a:rPr lang="ja-JP" altLang="en-US" sz="2200" dirty="0" smtClean="0"/>
              <a:t>権力装置としてのスポーツ－帝国日本の国家戦略</a:t>
            </a:r>
            <a:r>
              <a:rPr lang="en-US" altLang="ja-JP" sz="2200" dirty="0" smtClean="0"/>
              <a:t>』</a:t>
            </a:r>
            <a:r>
              <a:rPr lang="ja-JP" altLang="en-US" sz="2200" dirty="0" smtClean="0"/>
              <a:t>講談社選書メチエ</a:t>
            </a:r>
            <a:r>
              <a:rPr lang="en-US" altLang="ja-JP" sz="2200" dirty="0" smtClean="0"/>
              <a:t>136</a:t>
            </a:r>
            <a:r>
              <a:rPr lang="ja-JP" altLang="en-US" sz="2200" dirty="0" smtClean="0"/>
              <a:t>（</a:t>
            </a:r>
            <a:r>
              <a:rPr lang="en-US" altLang="ja-JP" sz="2200" dirty="0" smtClean="0"/>
              <a:t>1998</a:t>
            </a:r>
            <a:r>
              <a:rPr lang="ja-JP" altLang="en-US" sz="2200" dirty="0" smtClean="0"/>
              <a:t>）</a:t>
            </a:r>
          </a:p>
          <a:p>
            <a:pPr eaLnBrk="1" hangingPunct="1">
              <a:lnSpc>
                <a:spcPct val="80000"/>
              </a:lnSpc>
              <a:buFont typeface="Wingdings" pitchFamily="2" charset="2"/>
              <a:buChar char="Ø"/>
              <a:defRPr/>
            </a:pPr>
            <a:r>
              <a:rPr lang="ja-JP" altLang="en-US" sz="2200" b="1" dirty="0" smtClean="0">
                <a:solidFill>
                  <a:srgbClr val="B43918"/>
                </a:solidFill>
              </a:rPr>
              <a:t>鎌田　慧</a:t>
            </a:r>
            <a:r>
              <a:rPr lang="en-US" altLang="ja-JP" sz="2200" b="1" dirty="0" smtClean="0">
                <a:solidFill>
                  <a:srgbClr val="B43918"/>
                </a:solidFill>
              </a:rPr>
              <a:t>『</a:t>
            </a:r>
            <a:r>
              <a:rPr lang="ja-JP" altLang="en-US" sz="2200" b="1" dirty="0" smtClean="0">
                <a:solidFill>
                  <a:srgbClr val="B43918"/>
                </a:solidFill>
              </a:rPr>
              <a:t>反骨のジャーナリスト</a:t>
            </a:r>
            <a:r>
              <a:rPr lang="en-US" altLang="ja-JP" sz="2200" b="1" dirty="0" smtClean="0">
                <a:solidFill>
                  <a:srgbClr val="B43918"/>
                </a:solidFill>
              </a:rPr>
              <a:t>』</a:t>
            </a:r>
            <a:r>
              <a:rPr lang="ja-JP" altLang="en-US" sz="2200" b="1" dirty="0" smtClean="0">
                <a:solidFill>
                  <a:srgbClr val="B43918"/>
                </a:solidFill>
              </a:rPr>
              <a:t>岩波新書、</a:t>
            </a:r>
            <a:r>
              <a:rPr lang="en-US" altLang="ja-JP" sz="2200" b="1" dirty="0" smtClean="0">
                <a:solidFill>
                  <a:srgbClr val="B43918"/>
                </a:solidFill>
              </a:rPr>
              <a:t>2002</a:t>
            </a:r>
          </a:p>
          <a:p>
            <a:pPr eaLnBrk="1" hangingPunct="1">
              <a:lnSpc>
                <a:spcPct val="80000"/>
              </a:lnSpc>
              <a:buFont typeface="Wingdings" pitchFamily="2" charset="2"/>
              <a:buChar char="Ø"/>
              <a:defRPr/>
            </a:pPr>
            <a:r>
              <a:rPr lang="ja-JP" altLang="en-US" sz="2200" dirty="0" smtClean="0"/>
              <a:t>佐藤卓己</a:t>
            </a:r>
            <a:r>
              <a:rPr lang="en-US" altLang="ja-JP" sz="2200" dirty="0" smtClean="0"/>
              <a:t>『</a:t>
            </a:r>
            <a:r>
              <a:rPr lang="ja-JP" altLang="en-US" sz="2200" dirty="0" smtClean="0"/>
              <a:t>八月十五日の神話－終戦記念日のメディア学</a:t>
            </a:r>
            <a:r>
              <a:rPr lang="en-US" altLang="ja-JP" sz="2200" dirty="0" smtClean="0"/>
              <a:t>』</a:t>
            </a:r>
            <a:r>
              <a:rPr lang="ja-JP" altLang="en-US" sz="2200" dirty="0" smtClean="0"/>
              <a:t>（ちくま新書</a:t>
            </a:r>
            <a:r>
              <a:rPr lang="en-US" altLang="ja-JP" sz="2200" dirty="0" smtClean="0"/>
              <a:t>544</a:t>
            </a:r>
            <a:r>
              <a:rPr lang="ja-JP" altLang="en-US" sz="2200" dirty="0" smtClean="0"/>
              <a:t>）</a:t>
            </a:r>
          </a:p>
          <a:p>
            <a:pPr eaLnBrk="1" hangingPunct="1">
              <a:lnSpc>
                <a:spcPct val="80000"/>
              </a:lnSpc>
              <a:buFont typeface="Wingdings" pitchFamily="2" charset="2"/>
              <a:buChar char="Ø"/>
              <a:defRPr/>
            </a:pPr>
            <a:r>
              <a:rPr lang="ja-JP" altLang="en-US" sz="2200" dirty="0" smtClean="0"/>
              <a:t>朝日</a:t>
            </a:r>
            <a:r>
              <a:rPr lang="en-US" altLang="ja-JP" sz="2200" dirty="0" smtClean="0"/>
              <a:t>『</a:t>
            </a:r>
            <a:r>
              <a:rPr lang="ja-JP" altLang="en-US" sz="2200" dirty="0" smtClean="0"/>
              <a:t>戦争責任と追悼」（朝日選書</a:t>
            </a:r>
            <a:r>
              <a:rPr lang="en-US" altLang="ja-JP" sz="2200" dirty="0" smtClean="0"/>
              <a:t>810</a:t>
            </a:r>
            <a:r>
              <a:rPr lang="ja-JP" altLang="en-US" sz="2200" dirty="0" err="1" smtClean="0"/>
              <a:t>、</a:t>
            </a:r>
            <a:r>
              <a:rPr lang="en-US" altLang="ja-JP" sz="2200" dirty="0" smtClean="0"/>
              <a:t>2006</a:t>
            </a:r>
            <a:r>
              <a:rPr lang="ja-JP" altLang="en-US" sz="2200" dirty="0" smtClean="0"/>
              <a:t>）</a:t>
            </a:r>
            <a:endParaRPr lang="en-US" altLang="ja-JP" sz="2200" dirty="0" smtClean="0"/>
          </a:p>
          <a:p>
            <a:pPr eaLnBrk="1" hangingPunct="1">
              <a:lnSpc>
                <a:spcPct val="80000"/>
              </a:lnSpc>
              <a:buFont typeface="Wingdings" pitchFamily="2" charset="2"/>
              <a:buChar char="Ø"/>
              <a:defRPr/>
            </a:pPr>
            <a:r>
              <a:rPr lang="ja-JP" altLang="en-US" sz="2400" dirty="0" smtClean="0"/>
              <a:t>朝日新聞「検証・昭和報道」取材班</a:t>
            </a:r>
            <a:r>
              <a:rPr lang="en-US" altLang="ja-JP" sz="2400" dirty="0" smtClean="0"/>
              <a:t>『</a:t>
            </a:r>
            <a:r>
              <a:rPr lang="ja-JP" altLang="en-US" sz="2400" dirty="0" smtClean="0"/>
              <a:t>新聞と「昭和」</a:t>
            </a:r>
            <a:r>
              <a:rPr lang="en-US" altLang="ja-JP" sz="2400" dirty="0" smtClean="0"/>
              <a:t>』</a:t>
            </a:r>
            <a:r>
              <a:rPr lang="ja-JP" altLang="en-US" sz="2400" dirty="0" smtClean="0"/>
              <a:t>（朝日新聞社、</a:t>
            </a:r>
            <a:r>
              <a:rPr lang="en-US" altLang="ja-JP" sz="2400" dirty="0" smtClean="0"/>
              <a:t>2010</a:t>
            </a:r>
            <a:r>
              <a:rPr lang="ja-JP" altLang="en-US" sz="2400" dirty="0" smtClean="0"/>
              <a:t>）</a:t>
            </a:r>
            <a:br>
              <a:rPr lang="ja-JP" altLang="en-US" sz="2400" dirty="0" smtClean="0"/>
            </a:br>
            <a:endParaRPr lang="en-US" altLang="ja-JP" sz="2200" dirty="0" smtClean="0"/>
          </a:p>
          <a:p>
            <a:pPr eaLnBrk="1" hangingPunct="1">
              <a:lnSpc>
                <a:spcPct val="80000"/>
              </a:lnSpc>
              <a:buFont typeface="Wingdings" pitchFamily="2" charset="2"/>
              <a:buChar char="Ø"/>
              <a:defRPr/>
            </a:pPr>
            <a:endParaRPr lang="en-US" altLang="ja-JP" sz="2200" dirty="0" smtClean="0"/>
          </a:p>
          <a:p>
            <a:pPr eaLnBrk="1" hangingPunct="1">
              <a:lnSpc>
                <a:spcPct val="80000"/>
              </a:lnSpc>
              <a:buFont typeface="Wingdings" pitchFamily="2" charset="2"/>
              <a:buChar char="ü"/>
              <a:defRPr/>
            </a:pPr>
            <a:endParaRPr lang="ja-JP" altLang="en-US" sz="2200" dirty="0" smtClean="0"/>
          </a:p>
          <a:p>
            <a:pPr marL="0" indent="0" eaLnBrk="1" hangingPunct="1">
              <a:lnSpc>
                <a:spcPct val="80000"/>
              </a:lnSpc>
              <a:buFont typeface="Wingdings" pitchFamily="2" charset="2"/>
              <a:buNone/>
              <a:defRPr/>
            </a:pPr>
            <a:endParaRPr lang="ja-JP" altLang="en-US" sz="2200" b="1" dirty="0" smtClean="0">
              <a:solidFill>
                <a:srgbClr val="B43918"/>
              </a:solidFill>
            </a:endParaRPr>
          </a:p>
        </p:txBody>
      </p:sp>
      <p:sp>
        <p:nvSpPr>
          <p:cNvPr id="13317"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68C32A70-D4A9-4816-A0B4-29DA092A01CC}" type="slidenum">
              <a:rPr kumimoji="0" lang="en-US" altLang="ja-JP" sz="1400" smtClean="0"/>
              <a:pPr eaLnBrk="1" hangingPunct="1">
                <a:spcBef>
                  <a:spcPct val="0"/>
                </a:spcBef>
                <a:buClrTx/>
                <a:buSzTx/>
                <a:buFontTx/>
                <a:buNone/>
              </a:pPr>
              <a:t>12</a:t>
            </a:fld>
            <a:endParaRPr kumimoji="0" lang="en-US" altLang="ja-JP" sz="1400" smtClean="0"/>
          </a:p>
        </p:txBody>
      </p:sp>
      <p:sp>
        <p:nvSpPr>
          <p:cNvPr id="14339" name="Rectangle 2"/>
          <p:cNvSpPr>
            <a:spLocks noGrp="1" noChangeArrowheads="1"/>
          </p:cNvSpPr>
          <p:nvPr>
            <p:ph type="title"/>
          </p:nvPr>
        </p:nvSpPr>
        <p:spPr/>
        <p:txBody>
          <a:bodyPr/>
          <a:lstStyle/>
          <a:p>
            <a:pPr eaLnBrk="1" hangingPunct="1"/>
            <a:r>
              <a:rPr lang="ja-JP" altLang="en-US" sz="2500" smtClean="0"/>
              <a:t>チェックポイント</a:t>
            </a:r>
          </a:p>
        </p:txBody>
      </p:sp>
      <p:sp>
        <p:nvSpPr>
          <p:cNvPr id="45059" name="Rectangle 3"/>
          <p:cNvSpPr>
            <a:spLocks noGrp="1" noChangeArrowheads="1"/>
          </p:cNvSpPr>
          <p:nvPr>
            <p:ph type="body" sz="half" idx="1"/>
          </p:nvPr>
        </p:nvSpPr>
        <p:spPr/>
        <p:txBody>
          <a:bodyPr/>
          <a:lstStyle/>
          <a:p>
            <a:pPr eaLnBrk="1" hangingPunct="1">
              <a:buFont typeface="Wingdings" pitchFamily="2" charset="2"/>
              <a:buChar char="ü"/>
              <a:defRPr/>
            </a:pPr>
            <a:r>
              <a:rPr lang="ja-JP" altLang="en-US" sz="2700" dirty="0" smtClean="0"/>
              <a:t>内川・新井</a:t>
            </a:r>
            <a:r>
              <a:rPr lang="en-US" altLang="ja-JP" sz="2700" dirty="0" smtClean="0">
                <a:solidFill>
                  <a:srgbClr val="C62106"/>
                </a:solidFill>
                <a:effectLst>
                  <a:outerShdw blurRad="38100" dist="38100" dir="2700000" algn="tl">
                    <a:srgbClr val="C0C0C0"/>
                  </a:outerShdw>
                </a:effectLst>
              </a:rPr>
              <a:t>『</a:t>
            </a:r>
            <a:r>
              <a:rPr lang="ja-JP" altLang="en-US" sz="2700" dirty="0" smtClean="0">
                <a:solidFill>
                  <a:srgbClr val="C62106"/>
                </a:solidFill>
                <a:effectLst>
                  <a:outerShdw blurRad="38100" dist="38100" dir="2700000" algn="tl">
                    <a:srgbClr val="C0C0C0"/>
                  </a:outerShdw>
                </a:effectLst>
              </a:rPr>
              <a:t>日本のジャーナリズム</a:t>
            </a:r>
            <a:r>
              <a:rPr lang="en-US" altLang="ja-JP" sz="2700" dirty="0" smtClean="0">
                <a:solidFill>
                  <a:srgbClr val="C62106"/>
                </a:solidFill>
                <a:effectLst>
                  <a:outerShdw blurRad="38100" dist="38100" dir="2700000" algn="tl">
                    <a:srgbClr val="C0C0C0"/>
                  </a:outerShdw>
                </a:effectLst>
              </a:rPr>
              <a:t>』</a:t>
            </a:r>
          </a:p>
          <a:p>
            <a:pPr eaLnBrk="1" hangingPunct="1">
              <a:buFont typeface="Wingdings" pitchFamily="2" charset="2"/>
              <a:buNone/>
              <a:defRPr/>
            </a:pPr>
            <a:r>
              <a:rPr lang="en-US" altLang="ja-JP" sz="2700" dirty="0" smtClean="0"/>
              <a:t>→</a:t>
            </a:r>
            <a:r>
              <a:rPr lang="en-US" altLang="ja-JP" sz="2300" dirty="0" smtClean="0"/>
              <a:t>1</a:t>
            </a:r>
            <a:r>
              <a:rPr lang="ja-JP" altLang="en-US" sz="2300" dirty="0" err="1" smtClean="0"/>
              <a:t>．</a:t>
            </a:r>
            <a:r>
              <a:rPr lang="ja-JP" altLang="en-US" sz="2300" dirty="0" smtClean="0"/>
              <a:t>政論ジャーナリズム</a:t>
            </a:r>
          </a:p>
          <a:p>
            <a:pPr eaLnBrk="1" hangingPunct="1">
              <a:buFont typeface="Wingdings" pitchFamily="2" charset="2"/>
              <a:buNone/>
              <a:defRPr/>
            </a:pPr>
            <a:r>
              <a:rPr lang="ja-JP" altLang="en-US" sz="2300" dirty="0" smtClean="0"/>
              <a:t>  　</a:t>
            </a:r>
            <a:r>
              <a:rPr lang="en-US" altLang="ja-JP" sz="2300" dirty="0" smtClean="0"/>
              <a:t>2</a:t>
            </a:r>
            <a:r>
              <a:rPr lang="ja-JP" altLang="en-US" sz="2300" dirty="0" err="1" smtClean="0"/>
              <a:t>．</a:t>
            </a:r>
            <a:r>
              <a:rPr lang="ja-JP" altLang="en-US" sz="2300" dirty="0" smtClean="0"/>
              <a:t>キャンペイン時代のジャーナリズム</a:t>
            </a:r>
          </a:p>
          <a:p>
            <a:pPr eaLnBrk="1" hangingPunct="1">
              <a:buFont typeface="Wingdings" pitchFamily="2" charset="2"/>
              <a:buChar char="ü"/>
              <a:defRPr/>
            </a:pPr>
            <a:r>
              <a:rPr lang="en-US" altLang="ja-JP" sz="2700" dirty="0" smtClean="0"/>
              <a:t>『</a:t>
            </a:r>
            <a:r>
              <a:rPr lang="ja-JP" altLang="en-US" sz="2700" dirty="0" smtClean="0"/>
              <a:t>聴きとりでつづる新聞史</a:t>
            </a:r>
            <a:r>
              <a:rPr lang="en-US" altLang="ja-JP" sz="2700" dirty="0" smtClean="0"/>
              <a:t>』→</a:t>
            </a:r>
            <a:r>
              <a:rPr lang="ja-JP" altLang="en-US" sz="2700" dirty="0" smtClean="0"/>
              <a:t>新聞人の生き様とジャーナリズム</a:t>
            </a:r>
          </a:p>
        </p:txBody>
      </p:sp>
      <p:sp>
        <p:nvSpPr>
          <p:cNvPr id="14341" name="Rectangle 4"/>
          <p:cNvSpPr>
            <a:spLocks noGrp="1" noChangeArrowheads="1"/>
          </p:cNvSpPr>
          <p:nvPr>
            <p:ph type="body" sz="half" idx="2"/>
          </p:nvPr>
        </p:nvSpPr>
        <p:spPr/>
        <p:txBody>
          <a:bodyPr/>
          <a:lstStyle/>
          <a:p>
            <a:pPr eaLnBrk="1" hangingPunct="1">
              <a:buFont typeface="Wingdings" pitchFamily="2" charset="2"/>
              <a:buChar char="ü"/>
            </a:pPr>
            <a:r>
              <a:rPr lang="ja-JP" altLang="en-US" sz="2700" smtClean="0"/>
              <a:t>春原</a:t>
            </a:r>
            <a:r>
              <a:rPr lang="en-US" altLang="ja-JP" sz="2700" smtClean="0"/>
              <a:t>『</a:t>
            </a:r>
            <a:r>
              <a:rPr lang="ja-JP" altLang="en-US" sz="2700" smtClean="0"/>
              <a:t>日本新聞通史</a:t>
            </a:r>
            <a:r>
              <a:rPr lang="en-US" altLang="ja-JP" sz="2700" smtClean="0"/>
              <a:t>』</a:t>
            </a:r>
          </a:p>
          <a:p>
            <a:pPr eaLnBrk="1" hangingPunct="1">
              <a:buFont typeface="Wingdings" pitchFamily="2" charset="2"/>
              <a:buNone/>
            </a:pPr>
            <a:r>
              <a:rPr lang="en-US" altLang="ja-JP" sz="2700" smtClean="0"/>
              <a:t>→</a:t>
            </a:r>
            <a:r>
              <a:rPr lang="ja-JP" altLang="en-US" sz="2700" smtClean="0"/>
              <a:t>クロニクルで新聞紙面の変化を伝える</a:t>
            </a:r>
            <a:endParaRPr lang="en-US" altLang="ja-JP" sz="2700" smtClean="0"/>
          </a:p>
          <a:p>
            <a:pPr eaLnBrk="1" hangingPunct="1">
              <a:buFont typeface="Wingdings" pitchFamily="2" charset="2"/>
              <a:buChar char="ü"/>
            </a:pPr>
            <a:r>
              <a:rPr lang="ja-JP" altLang="en-US" sz="2700" smtClean="0"/>
              <a:t>土屋（編）</a:t>
            </a:r>
            <a:r>
              <a:rPr lang="en-US" altLang="ja-JP" sz="2700" smtClean="0"/>
              <a:t>『</a:t>
            </a:r>
            <a:r>
              <a:rPr lang="ja-JP" altLang="en-US" sz="2700" smtClean="0"/>
              <a:t>近代日本メディア人物誌</a:t>
            </a:r>
            <a:r>
              <a:rPr lang="en-US" altLang="ja-JP" sz="2700" smtClean="0"/>
              <a:t>―</a:t>
            </a:r>
            <a:r>
              <a:rPr lang="ja-JP" altLang="en-US" sz="2700" smtClean="0"/>
              <a:t>創始者・経営者編</a:t>
            </a:r>
            <a:r>
              <a:rPr lang="en-US" altLang="ja-JP" sz="2700" smtClean="0"/>
              <a:t>』</a:t>
            </a:r>
            <a:r>
              <a:rPr lang="ja-JP" altLang="en-US" sz="2700" smtClean="0"/>
              <a:t> </a:t>
            </a:r>
            <a:endParaRPr lang="en-US" altLang="ja-JP" sz="2700" smtClean="0"/>
          </a:p>
          <a:p>
            <a:pPr eaLnBrk="1" hangingPunct="1">
              <a:buFont typeface="Wingdings" pitchFamily="2" charset="2"/>
              <a:buChar char="ü"/>
            </a:pPr>
            <a:r>
              <a:rPr lang="ja-JP" altLang="en-US" sz="2700" smtClean="0"/>
              <a:t>朝日</a:t>
            </a:r>
            <a:r>
              <a:rPr lang="en-US" altLang="ja-JP" sz="2700" smtClean="0"/>
              <a:t>『</a:t>
            </a:r>
            <a:r>
              <a:rPr lang="ja-JP" altLang="en-US" sz="2700" smtClean="0"/>
              <a:t>新聞と戦争</a:t>
            </a:r>
            <a:r>
              <a:rPr lang="en-US" altLang="ja-JP" sz="2700" smtClean="0"/>
              <a:t>』</a:t>
            </a:r>
            <a:r>
              <a:rPr lang="ja-JP" altLang="en-US" sz="2700" smtClean="0"/>
              <a:t>（朝日、</a:t>
            </a:r>
            <a:r>
              <a:rPr lang="en-US" altLang="ja-JP" sz="2700" smtClean="0"/>
              <a:t>2008</a:t>
            </a:r>
            <a:r>
              <a:rPr lang="ja-JP" altLang="en-US" sz="2700" smtClean="0"/>
              <a:t>）</a:t>
            </a:r>
            <a:endParaRPr lang="ja-JP" altLang="en-US" sz="2700" b="1" smtClean="0">
              <a:solidFill>
                <a:srgbClr val="B43918"/>
              </a:solidFill>
            </a:endParaRPr>
          </a:p>
          <a:p>
            <a:pPr eaLnBrk="1" hangingPunct="1">
              <a:buFont typeface="Wingdings" pitchFamily="2" charset="2"/>
              <a:buChar char="ü"/>
            </a:pPr>
            <a:endParaRPr lang="ja-JP" altLang="en-US" sz="2700" smtClean="0"/>
          </a:p>
        </p:txBody>
      </p:sp>
      <p:sp>
        <p:nvSpPr>
          <p:cNvPr id="14342"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大正期</a:t>
            </a:r>
            <a:r>
              <a:rPr lang="en-US" altLang="ja-JP" smtClean="0"/>
              <a:t>(1912~26</a:t>
            </a:r>
            <a:r>
              <a:rPr lang="ja-JP" altLang="en-US" smtClean="0"/>
              <a:t>）：主要事件</a:t>
            </a:r>
            <a:r>
              <a:rPr lang="en-US" altLang="ja-JP" smtClean="0"/>
              <a:t>-1</a:t>
            </a:r>
            <a:endParaRPr lang="ja-JP" altLang="en-US" smtClean="0"/>
          </a:p>
        </p:txBody>
      </p:sp>
      <p:sp>
        <p:nvSpPr>
          <p:cNvPr id="4099" name="コンテンツ プレースホルダー 2"/>
          <p:cNvSpPr>
            <a:spLocks noGrp="1"/>
          </p:cNvSpPr>
          <p:nvPr>
            <p:ph idx="1"/>
          </p:nvPr>
        </p:nvSpPr>
        <p:spPr>
          <a:xfrm>
            <a:off x="468313" y="1905000"/>
            <a:ext cx="8207375" cy="4038600"/>
          </a:xfrm>
        </p:spPr>
        <p:txBody>
          <a:bodyPr/>
          <a:lstStyle/>
          <a:p>
            <a:pPr marL="0" indent="0">
              <a:buFont typeface="Wingdings" pitchFamily="2" charset="2"/>
              <a:buNone/>
            </a:pPr>
            <a:r>
              <a:rPr lang="en-US" altLang="ja-JP" sz="2400" smtClean="0"/>
              <a:t>1912</a:t>
            </a:r>
            <a:r>
              <a:rPr lang="ja-JP" altLang="en-US" sz="2400" smtClean="0"/>
              <a:t>：</a:t>
            </a:r>
            <a:r>
              <a:rPr lang="en-US" altLang="ja-JP" sz="2400" smtClean="0"/>
              <a:t>7 </a:t>
            </a:r>
            <a:r>
              <a:rPr lang="ja-JP" altLang="en-US" sz="2400" smtClean="0"/>
              <a:t>明治天皇崩御</a:t>
            </a:r>
            <a:r>
              <a:rPr lang="en-US" altLang="ja-JP" sz="2400" smtClean="0"/>
              <a:t>/</a:t>
            </a:r>
            <a:r>
              <a:rPr lang="ja-JP" altLang="en-US" sz="2400" smtClean="0"/>
              <a:t>乃木希典、殉死  大正元年</a:t>
            </a:r>
            <a:endParaRPr lang="en-US" altLang="ja-JP" sz="2400" smtClean="0"/>
          </a:p>
          <a:p>
            <a:pPr marL="0" indent="0">
              <a:buFont typeface="Wingdings" pitchFamily="2" charset="2"/>
              <a:buNone/>
            </a:pPr>
            <a:r>
              <a:rPr lang="en-US" altLang="ja-JP" sz="2400" smtClean="0"/>
              <a:t>1913</a:t>
            </a:r>
            <a:r>
              <a:rPr lang="ja-JP" altLang="en-US" sz="2400" smtClean="0"/>
              <a:t>：大正政変（桂内閣倒れる）</a:t>
            </a:r>
            <a:r>
              <a:rPr lang="en-US" altLang="ja-JP" sz="2400" smtClean="0"/>
              <a:t>/</a:t>
            </a:r>
            <a:r>
              <a:rPr lang="ja-JP" altLang="en-US" sz="2400" smtClean="0"/>
              <a:t>中華民国成立</a:t>
            </a:r>
            <a:endParaRPr lang="en-US" altLang="ja-JP" sz="2400" smtClean="0"/>
          </a:p>
          <a:p>
            <a:pPr marL="0" indent="0">
              <a:buFont typeface="Wingdings" pitchFamily="2" charset="2"/>
              <a:buNone/>
            </a:pPr>
            <a:r>
              <a:rPr lang="en-US" altLang="ja-JP" sz="2400" smtClean="0"/>
              <a:t>1914:</a:t>
            </a:r>
            <a:r>
              <a:rPr lang="ja-JP" altLang="en-US" sz="2400" smtClean="0"/>
              <a:t>シーメンス事件：山本内閣総辞職</a:t>
            </a:r>
            <a:endParaRPr lang="en-US" altLang="ja-JP" sz="2400" smtClean="0"/>
          </a:p>
          <a:p>
            <a:pPr marL="0" indent="0">
              <a:buFont typeface="Wingdings" pitchFamily="2" charset="2"/>
              <a:buNone/>
            </a:pPr>
            <a:r>
              <a:rPr lang="ja-JP" altLang="en-US" sz="2400" smtClean="0"/>
              <a:t>　　　　第一次世界大戦（～</a:t>
            </a:r>
            <a:r>
              <a:rPr lang="en-US" altLang="ja-JP" sz="2400" smtClean="0"/>
              <a:t>1918</a:t>
            </a:r>
            <a:r>
              <a:rPr lang="ja-JP" altLang="en-US" sz="2400" smtClean="0"/>
              <a:t>）：日英同盟により参戦</a:t>
            </a:r>
            <a:endParaRPr lang="en-US" altLang="ja-JP" sz="2400" smtClean="0"/>
          </a:p>
          <a:p>
            <a:pPr marL="0" indent="0">
              <a:buFont typeface="Wingdings" pitchFamily="2" charset="2"/>
              <a:buNone/>
            </a:pPr>
            <a:r>
              <a:rPr lang="en-US" altLang="ja-JP" sz="2400" smtClean="0"/>
              <a:t>1915</a:t>
            </a:r>
            <a:r>
              <a:rPr lang="ja-JP" altLang="en-US" sz="2400" smtClean="0"/>
              <a:t>：対華</a:t>
            </a:r>
            <a:r>
              <a:rPr lang="en-US" altLang="ja-JP" sz="2400" smtClean="0"/>
              <a:t>21</a:t>
            </a:r>
            <a:r>
              <a:rPr lang="ja-JP" altLang="en-US" sz="2400" smtClean="0"/>
              <a:t>か条要求</a:t>
            </a:r>
            <a:endParaRPr lang="en-US" altLang="ja-JP" sz="2400" smtClean="0"/>
          </a:p>
          <a:p>
            <a:pPr marL="0" indent="0">
              <a:buFont typeface="Wingdings" pitchFamily="2" charset="2"/>
              <a:buNone/>
            </a:pPr>
            <a:r>
              <a:rPr lang="en-US" altLang="ja-JP" sz="2400" smtClean="0"/>
              <a:t>1918</a:t>
            </a:r>
            <a:r>
              <a:rPr lang="ja-JP" altLang="en-US" sz="2400" smtClean="0"/>
              <a:t>：シベリア出兵</a:t>
            </a:r>
            <a:r>
              <a:rPr lang="en-US" altLang="ja-JP" sz="2400" smtClean="0"/>
              <a:t>/</a:t>
            </a:r>
            <a:r>
              <a:rPr lang="ja-JP" altLang="en-US" sz="2400" smtClean="0"/>
              <a:t>米騒動</a:t>
            </a:r>
            <a:r>
              <a:rPr lang="en-US" altLang="ja-JP" sz="2400" smtClean="0"/>
              <a:t>/</a:t>
            </a:r>
            <a:r>
              <a:rPr lang="ja-JP" altLang="en-US" sz="2400" b="1" smtClean="0">
                <a:solidFill>
                  <a:srgbClr val="FF0000"/>
                </a:solidFill>
              </a:rPr>
              <a:t>白虹事件</a:t>
            </a:r>
            <a:endParaRPr lang="en-US" altLang="ja-JP" sz="2400" b="1" smtClean="0">
              <a:solidFill>
                <a:srgbClr val="FF0000"/>
              </a:solidFill>
            </a:endParaRPr>
          </a:p>
          <a:p>
            <a:pPr marL="0" indent="0">
              <a:buFont typeface="Wingdings" pitchFamily="2" charset="2"/>
              <a:buNone/>
            </a:pPr>
            <a:r>
              <a:rPr lang="en-US" altLang="ja-JP" sz="2400" smtClean="0"/>
              <a:t>1919</a:t>
            </a:r>
            <a:r>
              <a:rPr lang="ja-JP" altLang="en-US" sz="2400" smtClean="0"/>
              <a:t>：パリ講和会議－ヴェルサイユ条約</a:t>
            </a:r>
            <a:r>
              <a:rPr lang="en-US" altLang="ja-JP" sz="2400" smtClean="0"/>
              <a:t>/</a:t>
            </a:r>
            <a:r>
              <a:rPr lang="ja-JP" altLang="en-US" sz="2400" smtClean="0"/>
              <a:t>三・一事件（朝鮮）</a:t>
            </a:r>
            <a:r>
              <a:rPr lang="en-US" altLang="ja-JP" sz="2400" smtClean="0"/>
              <a:t>/</a:t>
            </a:r>
            <a:r>
              <a:rPr lang="ja-JP" altLang="en-US" sz="2400" smtClean="0"/>
              <a:t>五　　</a:t>
            </a:r>
            <a:endParaRPr lang="en-US" altLang="ja-JP" sz="2400" smtClean="0"/>
          </a:p>
          <a:p>
            <a:pPr marL="0" indent="0">
              <a:buFont typeface="Wingdings" pitchFamily="2" charset="2"/>
              <a:buNone/>
            </a:pPr>
            <a:r>
              <a:rPr lang="ja-JP" altLang="en-US" sz="2400" smtClean="0"/>
              <a:t>　　　　四運動</a:t>
            </a:r>
            <a:r>
              <a:rPr lang="en-US" altLang="ja-JP" sz="2400" smtClean="0"/>
              <a:t>(</a:t>
            </a:r>
            <a:r>
              <a:rPr lang="ja-JP" altLang="en-US" sz="2400" smtClean="0"/>
              <a:t>中国</a:t>
            </a:r>
            <a:r>
              <a:rPr lang="en-US" altLang="ja-JP" sz="2400" smtClean="0"/>
              <a:t>)</a:t>
            </a:r>
          </a:p>
          <a:p>
            <a:pPr marL="0" indent="0">
              <a:buFont typeface="Wingdings" pitchFamily="2" charset="2"/>
              <a:buNone/>
            </a:pPr>
            <a:r>
              <a:rPr lang="en-US" altLang="ja-JP" sz="2400" smtClean="0"/>
              <a:t>1920</a:t>
            </a:r>
            <a:r>
              <a:rPr lang="ja-JP" altLang="en-US" sz="2400" smtClean="0"/>
              <a:t>：国際連盟</a:t>
            </a:r>
            <a:endParaRPr lang="en-US" altLang="ja-JP" sz="2400" smtClean="0"/>
          </a:p>
          <a:p>
            <a:pPr marL="0" indent="0">
              <a:buFont typeface="Wingdings" pitchFamily="2" charset="2"/>
              <a:buNone/>
            </a:pPr>
            <a:endParaRPr lang="ja-JP" altLang="en-US" sz="2400" smtClean="0"/>
          </a:p>
        </p:txBody>
      </p:sp>
      <p:sp>
        <p:nvSpPr>
          <p:cNvPr id="4100" name="フッター プレースホルダー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
        <p:nvSpPr>
          <p:cNvPr id="4101" name="スライド番号プレースホルダー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6B4F41CC-BE8D-40E3-979B-289F3EE5243D}" type="slidenum">
              <a:rPr kumimoji="0" lang="en-US" altLang="ja-JP" sz="1400" smtClean="0"/>
              <a:pPr eaLnBrk="1" hangingPunct="1">
                <a:spcBef>
                  <a:spcPct val="0"/>
                </a:spcBef>
                <a:buClrTx/>
                <a:buSzTx/>
                <a:buFontTx/>
                <a:buNone/>
              </a:pPr>
              <a:t>2</a:t>
            </a:fld>
            <a:endParaRPr kumimoji="0" lang="en-US" altLang="ja-JP"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smtClean="0"/>
              <a:t>大正期</a:t>
            </a:r>
            <a:r>
              <a:rPr lang="en-US" altLang="ja-JP" smtClean="0"/>
              <a:t>(1912~26</a:t>
            </a:r>
            <a:r>
              <a:rPr lang="ja-JP" altLang="en-US" smtClean="0"/>
              <a:t>）：主要事件</a:t>
            </a:r>
            <a:r>
              <a:rPr lang="en-US" altLang="ja-JP" smtClean="0"/>
              <a:t>-2</a:t>
            </a:r>
            <a:endParaRPr lang="ja-JP" altLang="en-US" smtClean="0"/>
          </a:p>
        </p:txBody>
      </p:sp>
      <p:sp>
        <p:nvSpPr>
          <p:cNvPr id="5123" name="コンテンツ プレースホルダー 2"/>
          <p:cNvSpPr>
            <a:spLocks noGrp="1"/>
          </p:cNvSpPr>
          <p:nvPr>
            <p:ph idx="1"/>
          </p:nvPr>
        </p:nvSpPr>
        <p:spPr>
          <a:xfrm>
            <a:off x="762000" y="1905000"/>
            <a:ext cx="7986713" cy="4038600"/>
          </a:xfrm>
        </p:spPr>
        <p:txBody>
          <a:bodyPr/>
          <a:lstStyle/>
          <a:p>
            <a:pPr marL="0" indent="0">
              <a:buFont typeface="Wingdings" pitchFamily="2" charset="2"/>
              <a:buNone/>
            </a:pPr>
            <a:r>
              <a:rPr lang="en-US" altLang="ja-JP" sz="2400" smtClean="0"/>
              <a:t>1921:</a:t>
            </a:r>
            <a:r>
              <a:rPr lang="ja-JP" altLang="en-US" sz="2400" smtClean="0"/>
              <a:t>原敬首相暗殺</a:t>
            </a:r>
            <a:r>
              <a:rPr lang="en-US" altLang="ja-JP" sz="2400" smtClean="0"/>
              <a:t>/</a:t>
            </a:r>
            <a:r>
              <a:rPr lang="ja-JP" altLang="en-US" sz="2400" smtClean="0"/>
              <a:t>ワシントン軍縮会議（</a:t>
            </a:r>
            <a:r>
              <a:rPr lang="en-US" altLang="ja-JP" sz="2400" smtClean="0"/>
              <a:t>~22)/</a:t>
            </a:r>
            <a:r>
              <a:rPr lang="ja-JP" altLang="en-US" sz="2400" smtClean="0"/>
              <a:t>日米英仏四　</a:t>
            </a:r>
            <a:endParaRPr lang="en-US" altLang="ja-JP" sz="2400" smtClean="0"/>
          </a:p>
          <a:p>
            <a:pPr marL="0" indent="0">
              <a:buFont typeface="Wingdings" pitchFamily="2" charset="2"/>
              <a:buNone/>
            </a:pPr>
            <a:r>
              <a:rPr lang="ja-JP" altLang="en-US" sz="2400" smtClean="0"/>
              <a:t>　　　　か国条約（日英同盟破棄）</a:t>
            </a:r>
            <a:endParaRPr lang="en-US" altLang="ja-JP" sz="2400" smtClean="0"/>
          </a:p>
          <a:p>
            <a:pPr marL="0" indent="0">
              <a:buFont typeface="Wingdings" pitchFamily="2" charset="2"/>
              <a:buNone/>
            </a:pPr>
            <a:r>
              <a:rPr lang="en-US" altLang="ja-JP" sz="2400" smtClean="0"/>
              <a:t>1923</a:t>
            </a:r>
            <a:r>
              <a:rPr lang="ja-JP" altLang="en-US" sz="2400" smtClean="0"/>
              <a:t>：関東大震災（朝鮮人虐殺）</a:t>
            </a:r>
            <a:r>
              <a:rPr lang="en-US" altLang="ja-JP" sz="2400" smtClean="0"/>
              <a:t>/</a:t>
            </a:r>
            <a:r>
              <a:rPr lang="ja-JP" altLang="en-US" sz="2400" smtClean="0"/>
              <a:t>甘粕事件</a:t>
            </a:r>
            <a:r>
              <a:rPr lang="en-US" altLang="ja-JP" sz="2400" smtClean="0"/>
              <a:t>/</a:t>
            </a:r>
            <a:r>
              <a:rPr lang="ja-JP" altLang="en-US" sz="2400" smtClean="0"/>
              <a:t>虎の門事件</a:t>
            </a:r>
            <a:endParaRPr lang="en-US" altLang="ja-JP" sz="2400" smtClean="0"/>
          </a:p>
          <a:p>
            <a:pPr marL="0" indent="0">
              <a:buFont typeface="Wingdings" pitchFamily="2" charset="2"/>
              <a:buNone/>
            </a:pPr>
            <a:r>
              <a:rPr lang="en-US" altLang="ja-JP" sz="2400" smtClean="0"/>
              <a:t>1924</a:t>
            </a:r>
            <a:r>
              <a:rPr lang="ja-JP" altLang="en-US" sz="2400" smtClean="0"/>
              <a:t>：第二次護憲運動（政友会・憲政会）</a:t>
            </a:r>
            <a:endParaRPr lang="en-US" altLang="ja-JP" sz="2400" smtClean="0"/>
          </a:p>
          <a:p>
            <a:pPr marL="0" indent="0">
              <a:buFont typeface="Wingdings" pitchFamily="2" charset="2"/>
              <a:buNone/>
            </a:pPr>
            <a:r>
              <a:rPr lang="en-US" altLang="ja-JP" sz="2400" smtClean="0"/>
              <a:t>1925</a:t>
            </a:r>
            <a:r>
              <a:rPr lang="ja-JP" altLang="en-US" sz="2400" smtClean="0"/>
              <a:t>：治安維持法・普選法公布</a:t>
            </a:r>
            <a:endParaRPr lang="en-US" altLang="ja-JP" sz="2400" smtClean="0"/>
          </a:p>
          <a:p>
            <a:pPr marL="0" indent="0">
              <a:buFont typeface="Wingdings" pitchFamily="2" charset="2"/>
              <a:buNone/>
            </a:pPr>
            <a:r>
              <a:rPr lang="en-US" altLang="ja-JP" sz="2400" smtClean="0"/>
              <a:t>1926</a:t>
            </a:r>
            <a:r>
              <a:rPr lang="ja-JP" altLang="en-US" sz="2400" smtClean="0"/>
              <a:t>：</a:t>
            </a:r>
            <a:r>
              <a:rPr lang="en-US" altLang="ja-JP" sz="2400" smtClean="0"/>
              <a:t>12 </a:t>
            </a:r>
            <a:r>
              <a:rPr lang="ja-JP" altLang="en-US" sz="2400" smtClean="0"/>
              <a:t>昭和に改元</a:t>
            </a:r>
            <a:endParaRPr lang="en-US" altLang="ja-JP" sz="2400" smtClean="0"/>
          </a:p>
          <a:p>
            <a:pPr marL="0" indent="0">
              <a:buFont typeface="Wingdings" pitchFamily="2" charset="2"/>
              <a:buNone/>
            </a:pPr>
            <a:endParaRPr lang="en-US" altLang="ja-JP" sz="2400" smtClean="0"/>
          </a:p>
          <a:p>
            <a:pPr marL="0" indent="0">
              <a:buFont typeface="Wingdings" pitchFamily="2" charset="2"/>
              <a:buNone/>
            </a:pPr>
            <a:endParaRPr lang="ja-JP" altLang="en-US" sz="2400" smtClean="0"/>
          </a:p>
        </p:txBody>
      </p:sp>
      <p:sp>
        <p:nvSpPr>
          <p:cNvPr id="5124" name="フッター プレースホルダー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
        <p:nvSpPr>
          <p:cNvPr id="5125" name="スライド番号プレースホルダー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C82B1069-49A8-4498-A33D-C19279F2FCC0}" type="slidenum">
              <a:rPr kumimoji="0" lang="en-US" altLang="ja-JP" sz="1400" smtClean="0"/>
              <a:pPr eaLnBrk="1" hangingPunct="1">
                <a:spcBef>
                  <a:spcPct val="0"/>
                </a:spcBef>
                <a:buClrTx/>
                <a:buSzTx/>
                <a:buFontTx/>
                <a:buNone/>
              </a:pPr>
              <a:t>3</a:t>
            </a:fld>
            <a:endParaRPr kumimoji="0" lang="en-US" altLang="ja-JP"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8CC1E49C-3FE9-40C8-8E8A-7426F8015229}" type="slidenum">
              <a:rPr kumimoji="0" lang="en-US" altLang="ja-JP" sz="1400" smtClean="0"/>
              <a:pPr eaLnBrk="1" hangingPunct="1">
                <a:spcBef>
                  <a:spcPct val="0"/>
                </a:spcBef>
                <a:buClrTx/>
                <a:buSzTx/>
                <a:buFontTx/>
                <a:buNone/>
              </a:pPr>
              <a:t>4</a:t>
            </a:fld>
            <a:endParaRPr kumimoji="0" lang="en-US" altLang="ja-JP" sz="1400" smtClean="0"/>
          </a:p>
        </p:txBody>
      </p:sp>
      <p:sp>
        <p:nvSpPr>
          <p:cNvPr id="6147" name="Rectangle 2"/>
          <p:cNvSpPr>
            <a:spLocks noGrp="1" noChangeArrowheads="1"/>
          </p:cNvSpPr>
          <p:nvPr>
            <p:ph type="title"/>
          </p:nvPr>
        </p:nvSpPr>
        <p:spPr/>
        <p:txBody>
          <a:bodyPr/>
          <a:lstStyle/>
          <a:p>
            <a:pPr eaLnBrk="1" hangingPunct="1"/>
            <a:r>
              <a:rPr lang="en-US" altLang="ja-JP" smtClean="0"/>
              <a:t>14</a:t>
            </a:r>
            <a:r>
              <a:rPr lang="ja-JP" altLang="en-US" smtClean="0"/>
              <a:t>．大正期のジャーナリズム</a:t>
            </a:r>
          </a:p>
        </p:txBody>
      </p:sp>
      <p:sp>
        <p:nvSpPr>
          <p:cNvPr id="6148" name="Rectangle 3"/>
          <p:cNvSpPr>
            <a:spLocks noGrp="1" noChangeArrowheads="1"/>
          </p:cNvSpPr>
          <p:nvPr>
            <p:ph type="body" sz="half" idx="1"/>
          </p:nvPr>
        </p:nvSpPr>
        <p:spPr>
          <a:xfrm>
            <a:off x="611188" y="1905000"/>
            <a:ext cx="4465637" cy="4114800"/>
          </a:xfrm>
        </p:spPr>
        <p:txBody>
          <a:bodyPr/>
          <a:lstStyle/>
          <a:p>
            <a:pPr eaLnBrk="1" hangingPunct="1"/>
            <a:r>
              <a:rPr lang="ja-JP" altLang="en-US" sz="2700" smtClean="0"/>
              <a:t>藩閥官僚政治打破へのキャンペーン</a:t>
            </a:r>
          </a:p>
          <a:p>
            <a:pPr eaLnBrk="1" hangingPunct="1"/>
            <a:r>
              <a:rPr lang="ja-JP" altLang="en-US" sz="2700" smtClean="0">
                <a:solidFill>
                  <a:srgbClr val="BE1F0E"/>
                </a:solidFill>
              </a:rPr>
              <a:t>「白虹筆禍事件」（大７、大阪朝日）</a:t>
            </a:r>
          </a:p>
          <a:p>
            <a:pPr eaLnBrk="1" hangingPunct="1"/>
            <a:r>
              <a:rPr lang="ja-JP" altLang="en-US" sz="2700" smtClean="0"/>
              <a:t>新聞社の機構改革</a:t>
            </a:r>
          </a:p>
          <a:p>
            <a:pPr eaLnBrk="1" hangingPunct="1"/>
            <a:r>
              <a:rPr lang="ja-JP" altLang="en-US" sz="2700" smtClean="0"/>
              <a:t>国際報道の発展：</a:t>
            </a:r>
          </a:p>
          <a:p>
            <a:pPr eaLnBrk="1" hangingPunct="1"/>
            <a:r>
              <a:rPr lang="ja-JP" altLang="en-US" sz="2700" smtClean="0"/>
              <a:t>関東大震災（大</a:t>
            </a:r>
            <a:r>
              <a:rPr lang="en-US" altLang="ja-JP" sz="2700" smtClean="0">
                <a:latin typeface="ＭＳ Ｐゴシック" charset="-128"/>
              </a:rPr>
              <a:t>12</a:t>
            </a:r>
            <a:r>
              <a:rPr lang="ja-JP" altLang="en-US" sz="2700" smtClean="0"/>
              <a:t>）の影響</a:t>
            </a:r>
          </a:p>
          <a:p>
            <a:pPr eaLnBrk="1" hangingPunct="1"/>
            <a:r>
              <a:rPr lang="ja-JP" altLang="en-US" sz="2700" smtClean="0">
                <a:hlinkClick r:id="rId3"/>
              </a:rPr>
              <a:t>ラジオ</a:t>
            </a:r>
            <a:r>
              <a:rPr lang="ja-JP" altLang="en-US" sz="2700" smtClean="0"/>
              <a:t>、映画の登場</a:t>
            </a:r>
          </a:p>
        </p:txBody>
      </p:sp>
      <p:pic>
        <p:nvPicPr>
          <p:cNvPr id="6149" name="Picture 6" descr="長谷川如是閑"/>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911725" y="2260600"/>
            <a:ext cx="3319463" cy="3327400"/>
          </a:xfrm>
          <a:noFill/>
        </p:spPr>
      </p:pic>
      <p:sp>
        <p:nvSpPr>
          <p:cNvPr id="6150"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9B9BA0A4-D9E6-4AAA-9D8D-939D407E9363}" type="slidenum">
              <a:rPr kumimoji="0" lang="en-US" altLang="ja-JP" sz="1400" smtClean="0"/>
              <a:pPr eaLnBrk="1" hangingPunct="1">
                <a:spcBef>
                  <a:spcPct val="0"/>
                </a:spcBef>
                <a:buClrTx/>
                <a:buSzTx/>
                <a:buFontTx/>
                <a:buNone/>
              </a:pPr>
              <a:t>5</a:t>
            </a:fld>
            <a:endParaRPr kumimoji="0" lang="en-US" altLang="ja-JP" sz="1400" smtClean="0"/>
          </a:p>
        </p:txBody>
      </p:sp>
      <p:sp>
        <p:nvSpPr>
          <p:cNvPr id="7171" name="Rectangle 2"/>
          <p:cNvSpPr>
            <a:spLocks noGrp="1" noChangeArrowheads="1"/>
          </p:cNvSpPr>
          <p:nvPr>
            <p:ph type="title"/>
          </p:nvPr>
        </p:nvSpPr>
        <p:spPr/>
        <p:txBody>
          <a:bodyPr/>
          <a:lstStyle/>
          <a:p>
            <a:pPr eaLnBrk="1" hangingPunct="1"/>
            <a:r>
              <a:rPr lang="ja-JP" altLang="en-US" b="1" smtClean="0"/>
              <a:t>長谷川 如是閑</a:t>
            </a:r>
            <a:br>
              <a:rPr lang="ja-JP" altLang="en-US" b="1" smtClean="0"/>
            </a:br>
            <a:r>
              <a:rPr lang="en-US" altLang="ja-JP" sz="2800" b="1" smtClean="0"/>
              <a:t>(</a:t>
            </a:r>
            <a:r>
              <a:rPr lang="en-US" altLang="ja-JP" sz="2800" smtClean="0"/>
              <a:t>1875/11/30-1969/11/11</a:t>
            </a:r>
            <a:r>
              <a:rPr lang="ja-JP" altLang="en-US" sz="2800" smtClean="0"/>
              <a:t>）</a:t>
            </a:r>
            <a:r>
              <a:rPr lang="ja-JP" altLang="en-US" smtClean="0"/>
              <a:t> </a:t>
            </a:r>
          </a:p>
        </p:txBody>
      </p:sp>
      <p:sp>
        <p:nvSpPr>
          <p:cNvPr id="7172" name="Rectangle 3"/>
          <p:cNvSpPr>
            <a:spLocks noGrp="1" noChangeArrowheads="1"/>
          </p:cNvSpPr>
          <p:nvPr>
            <p:ph type="body" idx="1"/>
          </p:nvPr>
        </p:nvSpPr>
        <p:spPr>
          <a:xfrm>
            <a:off x="762000" y="1905000"/>
            <a:ext cx="7913688" cy="4038600"/>
          </a:xfrm>
        </p:spPr>
        <p:txBody>
          <a:bodyPr/>
          <a:lstStyle/>
          <a:p>
            <a:pPr eaLnBrk="1" hangingPunct="1"/>
            <a:r>
              <a:rPr lang="ja-JP" altLang="en-US" sz="2400" smtClean="0"/>
              <a:t>明治・大正・昭和と三代にわたりジャーナリスト、文明批評家、評論家、作家として活躍</a:t>
            </a:r>
          </a:p>
          <a:p>
            <a:pPr eaLnBrk="1" hangingPunct="1"/>
            <a:r>
              <a:rPr lang="en-US" altLang="ja-JP" sz="2400" smtClean="0"/>
              <a:t>1903-06:『</a:t>
            </a:r>
            <a:r>
              <a:rPr lang="ja-JP" altLang="en-US" sz="2400" smtClean="0"/>
              <a:t>日本</a:t>
            </a:r>
            <a:r>
              <a:rPr lang="en-US" altLang="ja-JP" sz="2400" smtClean="0"/>
              <a:t>』</a:t>
            </a:r>
          </a:p>
          <a:p>
            <a:pPr eaLnBrk="1" hangingPunct="1"/>
            <a:r>
              <a:rPr lang="en-US" altLang="ja-JP" sz="2400" smtClean="0"/>
              <a:t>1908:</a:t>
            </a:r>
            <a:r>
              <a:rPr lang="ja-JP" altLang="en-US" sz="2400" smtClean="0"/>
              <a:t>鳥居素川の勧めで</a:t>
            </a:r>
            <a:r>
              <a:rPr lang="en-US" altLang="ja-JP" sz="2400" smtClean="0"/>
              <a:t>『</a:t>
            </a:r>
            <a:r>
              <a:rPr lang="ja-JP" altLang="en-US" sz="2400" smtClean="0"/>
              <a:t>大阪朝日</a:t>
            </a:r>
            <a:r>
              <a:rPr lang="en-US" altLang="ja-JP" sz="2400" smtClean="0"/>
              <a:t>』</a:t>
            </a:r>
            <a:r>
              <a:rPr lang="ja-JP" altLang="en-US" sz="2400" smtClean="0"/>
              <a:t>入社</a:t>
            </a:r>
          </a:p>
          <a:p>
            <a:pPr eaLnBrk="1" hangingPunct="1"/>
            <a:r>
              <a:rPr lang="ja-JP" altLang="en-US" sz="2400" smtClean="0"/>
              <a:t>天声人語、社会部長</a:t>
            </a:r>
          </a:p>
          <a:p>
            <a:pPr eaLnBrk="1" hangingPunct="1"/>
            <a:r>
              <a:rPr lang="ja-JP" altLang="en-US" sz="2400" smtClean="0"/>
              <a:t>白虹事件を期に退社</a:t>
            </a:r>
            <a:r>
              <a:rPr lang="ja-JP" altLang="en-US" smtClean="0"/>
              <a:t> ：</a:t>
            </a:r>
            <a:r>
              <a:rPr lang="ja-JP" altLang="en-US" sz="2400" smtClean="0"/>
              <a:t>「白虹日を貫けり」</a:t>
            </a:r>
          </a:p>
          <a:p>
            <a:pPr eaLnBrk="1" hangingPunct="1"/>
            <a:r>
              <a:rPr lang="ja-JP" altLang="en-US" smtClean="0"/>
              <a:t> </a:t>
            </a:r>
            <a:r>
              <a:rPr lang="ja-JP" altLang="en-US" sz="2800" smtClean="0"/>
              <a:t>「我国に凶変襲ヒ動揺ノ末遂ニ滅亡ニ至ラントスル情景ヲ幻想セシメ」（判決文の一部）</a:t>
            </a:r>
          </a:p>
        </p:txBody>
      </p:sp>
      <p:sp>
        <p:nvSpPr>
          <p:cNvPr id="7173"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CB0A9B35-3E55-4EB9-95C7-5C53FFB27393}" type="slidenum">
              <a:rPr kumimoji="0" lang="en-US" altLang="ja-JP" sz="1400" smtClean="0"/>
              <a:pPr eaLnBrk="1" hangingPunct="1">
                <a:spcBef>
                  <a:spcPct val="0"/>
                </a:spcBef>
                <a:buClrTx/>
                <a:buSzTx/>
                <a:buFontTx/>
                <a:buNone/>
              </a:pPr>
              <a:t>6</a:t>
            </a:fld>
            <a:endParaRPr kumimoji="0" lang="en-US" altLang="ja-JP" sz="1400" smtClean="0"/>
          </a:p>
        </p:txBody>
      </p:sp>
      <p:sp>
        <p:nvSpPr>
          <p:cNvPr id="8195" name="Rectangle 2"/>
          <p:cNvSpPr>
            <a:spLocks noGrp="1" noChangeArrowheads="1"/>
          </p:cNvSpPr>
          <p:nvPr>
            <p:ph type="title"/>
          </p:nvPr>
        </p:nvSpPr>
        <p:spPr/>
        <p:txBody>
          <a:bodyPr/>
          <a:lstStyle/>
          <a:p>
            <a:pPr eaLnBrk="1" hangingPunct="1"/>
            <a:r>
              <a:rPr lang="ja-JP" altLang="en-US" smtClean="0"/>
              <a:t>杉村楚人冠</a:t>
            </a:r>
          </a:p>
        </p:txBody>
      </p:sp>
      <p:sp>
        <p:nvSpPr>
          <p:cNvPr id="8196" name="Rectangle 3"/>
          <p:cNvSpPr>
            <a:spLocks noGrp="1" noChangeArrowheads="1"/>
          </p:cNvSpPr>
          <p:nvPr>
            <p:ph type="body" sz="half" idx="2"/>
          </p:nvPr>
        </p:nvSpPr>
        <p:spPr>
          <a:xfrm>
            <a:off x="4316413" y="1905000"/>
            <a:ext cx="4141787" cy="4038600"/>
          </a:xfrm>
        </p:spPr>
        <p:txBody>
          <a:bodyPr/>
          <a:lstStyle/>
          <a:p>
            <a:pPr eaLnBrk="1" hangingPunct="1"/>
            <a:r>
              <a:rPr lang="ja-JP" altLang="en-US" sz="2700" smtClean="0"/>
              <a:t>イギリス特派員</a:t>
            </a:r>
          </a:p>
          <a:p>
            <a:pPr eaLnBrk="1" hangingPunct="1"/>
            <a:r>
              <a:rPr lang="ja-JP" altLang="en-US" sz="2700" smtClean="0"/>
              <a:t>調査部の設置、縮刷版</a:t>
            </a:r>
          </a:p>
          <a:p>
            <a:pPr eaLnBrk="1" hangingPunct="1"/>
            <a:r>
              <a:rPr lang="ja-JP" altLang="en-US" sz="2700" smtClean="0"/>
              <a:t>記事審査部</a:t>
            </a:r>
          </a:p>
          <a:p>
            <a:pPr eaLnBrk="1" hangingPunct="1"/>
            <a:r>
              <a:rPr lang="en-US" altLang="ja-JP" sz="2700" smtClean="0"/>
              <a:t>『</a:t>
            </a:r>
            <a:r>
              <a:rPr lang="ja-JP" altLang="en-US" sz="2700" smtClean="0"/>
              <a:t>最近新聞紙学</a:t>
            </a:r>
            <a:r>
              <a:rPr lang="en-US" altLang="ja-JP" sz="2700" smtClean="0"/>
              <a:t>』(1915)</a:t>
            </a:r>
          </a:p>
          <a:p>
            <a:pPr eaLnBrk="1" hangingPunct="1"/>
            <a:r>
              <a:rPr lang="en-US" altLang="ja-JP" sz="2700" smtClean="0"/>
              <a:t>W.Williams</a:t>
            </a:r>
            <a:r>
              <a:rPr lang="ja-JP" altLang="en-US" sz="2700" smtClean="0"/>
              <a:t>との親交</a:t>
            </a:r>
          </a:p>
          <a:p>
            <a:pPr eaLnBrk="1" hangingPunct="1">
              <a:buFont typeface="Wingdings" pitchFamily="2" charset="2"/>
              <a:buNone/>
            </a:pPr>
            <a:endParaRPr lang="en-US" altLang="ja-JP" sz="2700" smtClean="0"/>
          </a:p>
        </p:txBody>
      </p:sp>
      <p:pic>
        <p:nvPicPr>
          <p:cNvPr id="8197" name="Picture 4" descr="pic_sugimura"/>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511300" y="2519363"/>
            <a:ext cx="2211388" cy="2674937"/>
          </a:xfrm>
        </p:spPr>
      </p:pic>
      <p:sp>
        <p:nvSpPr>
          <p:cNvPr id="8198"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194CB2F1-08A8-4F37-AB1A-D33096ECF4AF}" type="slidenum">
              <a:rPr kumimoji="0" lang="en-US" altLang="ja-JP" sz="1400" smtClean="0"/>
              <a:pPr eaLnBrk="1" hangingPunct="1">
                <a:spcBef>
                  <a:spcPct val="0"/>
                </a:spcBef>
                <a:buClrTx/>
                <a:buSzTx/>
                <a:buFontTx/>
                <a:buNone/>
              </a:pPr>
              <a:t>7</a:t>
            </a:fld>
            <a:endParaRPr kumimoji="0" lang="en-US" altLang="ja-JP" sz="1400" smtClean="0"/>
          </a:p>
        </p:txBody>
      </p:sp>
      <p:sp>
        <p:nvSpPr>
          <p:cNvPr id="9219" name="Rectangle 2"/>
          <p:cNvSpPr>
            <a:spLocks noGrp="1" noChangeArrowheads="1"/>
          </p:cNvSpPr>
          <p:nvPr>
            <p:ph type="title"/>
          </p:nvPr>
        </p:nvSpPr>
        <p:spPr>
          <a:xfrm>
            <a:off x="762000" y="533400"/>
            <a:ext cx="7696200" cy="838200"/>
          </a:xfrm>
        </p:spPr>
        <p:txBody>
          <a:bodyPr/>
          <a:lstStyle/>
          <a:p>
            <a:pPr eaLnBrk="1" hangingPunct="1"/>
            <a:r>
              <a:rPr lang="en-US" altLang="ja-JP" sz="2800" b="1" smtClean="0"/>
              <a:t>《</a:t>
            </a:r>
            <a:r>
              <a:rPr lang="ja-JP" altLang="en-US" sz="2800" b="1" smtClean="0"/>
              <a:t>戦前のラジオ小史</a:t>
            </a:r>
            <a:r>
              <a:rPr lang="en-US" altLang="ja-JP" sz="2800" b="1" smtClean="0"/>
              <a:t>》:-1    KDKA(1920)</a:t>
            </a:r>
          </a:p>
        </p:txBody>
      </p:sp>
      <p:sp>
        <p:nvSpPr>
          <p:cNvPr id="9220" name="Rectangle 3"/>
          <p:cNvSpPr>
            <a:spLocks noGrp="1" noChangeArrowheads="1"/>
          </p:cNvSpPr>
          <p:nvPr>
            <p:ph type="body" idx="1"/>
          </p:nvPr>
        </p:nvSpPr>
        <p:spPr>
          <a:xfrm>
            <a:off x="468313" y="2133600"/>
            <a:ext cx="8424862" cy="3962400"/>
          </a:xfrm>
        </p:spPr>
        <p:txBody>
          <a:bodyPr/>
          <a:lstStyle/>
          <a:p>
            <a:pPr eaLnBrk="1" hangingPunct="1">
              <a:lnSpc>
                <a:spcPct val="80000"/>
              </a:lnSpc>
            </a:pPr>
            <a:r>
              <a:rPr lang="en-US" altLang="ja-JP" smtClean="0"/>
              <a:t>1925</a:t>
            </a:r>
            <a:r>
              <a:rPr lang="ja-JP" altLang="en-US" smtClean="0"/>
              <a:t>（大</a:t>
            </a:r>
            <a:r>
              <a:rPr lang="en-US" altLang="ja-JP" smtClean="0"/>
              <a:t>14</a:t>
            </a:r>
            <a:r>
              <a:rPr lang="ja-JP" altLang="en-US" smtClean="0"/>
              <a:t>）</a:t>
            </a:r>
            <a:r>
              <a:rPr lang="en-US" altLang="ja-JP" smtClean="0"/>
              <a:t>3/22</a:t>
            </a:r>
            <a:r>
              <a:rPr lang="ja-JP" altLang="en-US" smtClean="0"/>
              <a:t>　</a:t>
            </a:r>
            <a:r>
              <a:rPr lang="ja-JP" altLang="en-US" smtClean="0">
                <a:hlinkClick r:id="rId3"/>
              </a:rPr>
              <a:t>東京放送局放送開始</a:t>
            </a:r>
            <a:endParaRPr lang="ja-JP" altLang="en-US" smtClean="0"/>
          </a:p>
          <a:p>
            <a:pPr eaLnBrk="1" hangingPunct="1">
              <a:lnSpc>
                <a:spcPct val="80000"/>
              </a:lnSpc>
            </a:pPr>
            <a:r>
              <a:rPr lang="en-US" altLang="ja-JP" smtClean="0"/>
              <a:t>1926</a:t>
            </a:r>
            <a:r>
              <a:rPr lang="ja-JP" altLang="en-US" smtClean="0"/>
              <a:t>（大</a:t>
            </a:r>
            <a:r>
              <a:rPr lang="en-US" altLang="ja-JP" smtClean="0"/>
              <a:t>15</a:t>
            </a:r>
            <a:r>
              <a:rPr lang="ja-JP" altLang="en-US" smtClean="0"/>
              <a:t>）社団法人日本放送協会発足</a:t>
            </a:r>
          </a:p>
          <a:p>
            <a:pPr lvl="1" eaLnBrk="1" hangingPunct="1">
              <a:lnSpc>
                <a:spcPct val="80000"/>
              </a:lnSpc>
              <a:buFontTx/>
              <a:buNone/>
            </a:pPr>
            <a:r>
              <a:rPr lang="en-US" altLang="ja-JP" smtClean="0"/>
              <a:t>-</a:t>
            </a:r>
            <a:r>
              <a:rPr lang="ja-JP" altLang="en-US" smtClean="0"/>
              <a:t>東京、名古屋、大阪</a:t>
            </a:r>
          </a:p>
          <a:p>
            <a:pPr lvl="1" eaLnBrk="1" hangingPunct="1">
              <a:lnSpc>
                <a:spcPct val="80000"/>
              </a:lnSpc>
            </a:pPr>
            <a:r>
              <a:rPr lang="en-US" altLang="ja-JP" smtClean="0"/>
              <a:t>1927</a:t>
            </a:r>
            <a:r>
              <a:rPr lang="ja-JP" altLang="en-US" smtClean="0"/>
              <a:t>（昭２）　テレビ実験に成功</a:t>
            </a:r>
          </a:p>
          <a:p>
            <a:pPr lvl="1" eaLnBrk="1" hangingPunct="1">
              <a:lnSpc>
                <a:spcPct val="80000"/>
              </a:lnSpc>
              <a:buFontTx/>
              <a:buNone/>
            </a:pPr>
            <a:r>
              <a:rPr lang="en-US" altLang="ja-JP" smtClean="0"/>
              <a:t>-</a:t>
            </a:r>
            <a:r>
              <a:rPr lang="ja-JP" altLang="en-US" smtClean="0"/>
              <a:t>大相撲、中等野球の実況放送</a:t>
            </a:r>
            <a:r>
              <a:rPr lang="en-US" altLang="ja-JP" smtClean="0"/>
              <a:t>/</a:t>
            </a:r>
          </a:p>
          <a:p>
            <a:pPr eaLnBrk="1" hangingPunct="1">
              <a:lnSpc>
                <a:spcPct val="80000"/>
              </a:lnSpc>
            </a:pPr>
            <a:r>
              <a:rPr lang="en-US" altLang="ja-JP" smtClean="0"/>
              <a:t> </a:t>
            </a:r>
            <a:r>
              <a:rPr lang="ja-JP" altLang="en-US" smtClean="0"/>
              <a:t>オリンピックや国際会議の中継にラジオが活躍　</a:t>
            </a:r>
          </a:p>
          <a:p>
            <a:pPr eaLnBrk="1" hangingPunct="1">
              <a:lnSpc>
                <a:spcPct val="80000"/>
              </a:lnSpc>
            </a:pPr>
            <a:r>
              <a:rPr lang="en-US" altLang="ja-JP" smtClean="0"/>
              <a:t>1936</a:t>
            </a:r>
            <a:r>
              <a:rPr lang="ja-JP" altLang="en-US" smtClean="0"/>
              <a:t>（昭和</a:t>
            </a:r>
            <a:r>
              <a:rPr lang="en-US" altLang="ja-JP" smtClean="0"/>
              <a:t>11</a:t>
            </a:r>
            <a:r>
              <a:rPr lang="ja-JP" altLang="en-US" smtClean="0"/>
              <a:t>）</a:t>
            </a:r>
            <a:r>
              <a:rPr lang="en-US" altLang="ja-JP" smtClean="0"/>
              <a:t>2</a:t>
            </a:r>
            <a:r>
              <a:rPr lang="ja-JP" altLang="en-US" smtClean="0"/>
              <a:t>・</a:t>
            </a:r>
            <a:r>
              <a:rPr lang="en-US" altLang="ja-JP" smtClean="0"/>
              <a:t>26</a:t>
            </a:r>
            <a:r>
              <a:rPr lang="ja-JP" altLang="en-US" smtClean="0"/>
              <a:t>事件「兵に告ぐ」</a:t>
            </a:r>
          </a:p>
        </p:txBody>
      </p:sp>
      <p:sp>
        <p:nvSpPr>
          <p:cNvPr id="9221"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641939E9-26B3-4C8C-B2BB-3E0994CC580E}" type="slidenum">
              <a:rPr kumimoji="0" lang="en-US" altLang="ja-JP" sz="1400" smtClean="0"/>
              <a:pPr eaLnBrk="1" hangingPunct="1">
                <a:spcBef>
                  <a:spcPct val="0"/>
                </a:spcBef>
                <a:buClrTx/>
                <a:buSzTx/>
                <a:buFontTx/>
                <a:buNone/>
              </a:pPr>
              <a:t>8</a:t>
            </a:fld>
            <a:endParaRPr kumimoji="0" lang="en-US" altLang="ja-JP" sz="1400" smtClean="0"/>
          </a:p>
        </p:txBody>
      </p:sp>
      <p:sp>
        <p:nvSpPr>
          <p:cNvPr id="10243" name="Rectangle 2"/>
          <p:cNvSpPr>
            <a:spLocks noGrp="1" noChangeArrowheads="1"/>
          </p:cNvSpPr>
          <p:nvPr>
            <p:ph type="title"/>
          </p:nvPr>
        </p:nvSpPr>
        <p:spPr/>
        <p:txBody>
          <a:bodyPr/>
          <a:lstStyle/>
          <a:p>
            <a:pPr eaLnBrk="1" hangingPunct="1"/>
            <a:r>
              <a:rPr lang="en-US" altLang="ja-JP" sz="3200" b="1" smtClean="0"/>
              <a:t>《</a:t>
            </a:r>
            <a:r>
              <a:rPr lang="ja-JP" altLang="en-US" sz="3200" b="1" smtClean="0"/>
              <a:t>戦前のラジオ小史</a:t>
            </a:r>
            <a:r>
              <a:rPr lang="en-US" altLang="ja-JP" sz="3200" b="1" smtClean="0"/>
              <a:t>》-2</a:t>
            </a:r>
          </a:p>
        </p:txBody>
      </p:sp>
      <p:sp>
        <p:nvSpPr>
          <p:cNvPr id="10244" name="Rectangle 3"/>
          <p:cNvSpPr>
            <a:spLocks noGrp="1" noChangeArrowheads="1"/>
          </p:cNvSpPr>
          <p:nvPr>
            <p:ph type="body" idx="1"/>
          </p:nvPr>
        </p:nvSpPr>
        <p:spPr>
          <a:xfrm>
            <a:off x="838200" y="1989138"/>
            <a:ext cx="7772400" cy="4030662"/>
          </a:xfrm>
        </p:spPr>
        <p:txBody>
          <a:bodyPr/>
          <a:lstStyle/>
          <a:p>
            <a:pPr eaLnBrk="1" hangingPunct="1">
              <a:lnSpc>
                <a:spcPct val="90000"/>
              </a:lnSpc>
            </a:pPr>
            <a:r>
              <a:rPr lang="en-US" altLang="ja-JP" sz="2900" smtClean="0"/>
              <a:t>1941</a:t>
            </a:r>
            <a:r>
              <a:rPr lang="ja-JP" altLang="en-US" sz="2900" smtClean="0"/>
              <a:t>（昭</a:t>
            </a:r>
            <a:r>
              <a:rPr lang="en-US" altLang="ja-JP" sz="2900" smtClean="0"/>
              <a:t>16</a:t>
            </a:r>
            <a:r>
              <a:rPr lang="ja-JP" altLang="en-US" sz="2900" smtClean="0"/>
              <a:t>）</a:t>
            </a:r>
            <a:r>
              <a:rPr lang="en-US" altLang="ja-JP" sz="2900" smtClean="0"/>
              <a:t>12.5</a:t>
            </a:r>
            <a:r>
              <a:rPr lang="ja-JP" altLang="en-US" sz="2900" smtClean="0"/>
              <a:t>　 国内放送戦時非常態勢要綱制定  </a:t>
            </a:r>
            <a:r>
              <a:rPr lang="en-US" altLang="ja-JP" sz="2900" smtClean="0">
                <a:solidFill>
                  <a:srgbClr val="FF110B"/>
                </a:solidFill>
              </a:rPr>
              <a:t>&lt;</a:t>
            </a:r>
            <a:r>
              <a:rPr lang="ja-JP" altLang="en-US" sz="2900" smtClean="0">
                <a:solidFill>
                  <a:srgbClr val="FF110B"/>
                </a:solidFill>
              </a:rPr>
              <a:t>戦時体制</a:t>
            </a:r>
            <a:r>
              <a:rPr lang="en-US" altLang="ja-JP" sz="2900" smtClean="0">
                <a:solidFill>
                  <a:srgbClr val="FF110B"/>
                </a:solidFill>
              </a:rPr>
              <a:t>&gt;</a:t>
            </a:r>
            <a:endParaRPr lang="en-US" altLang="ja-JP" sz="2900" smtClean="0"/>
          </a:p>
          <a:p>
            <a:pPr eaLnBrk="1" hangingPunct="1">
              <a:lnSpc>
                <a:spcPct val="90000"/>
              </a:lnSpc>
            </a:pPr>
            <a:r>
              <a:rPr lang="en-US" altLang="ja-JP" sz="2900" smtClean="0"/>
              <a:t>12.8</a:t>
            </a:r>
            <a:r>
              <a:rPr lang="ja-JP" altLang="en-US" sz="2900" smtClean="0"/>
              <a:t>　体制太平洋戦争開戦の臨時ニュース</a:t>
            </a:r>
            <a:r>
              <a:rPr lang="en-US" altLang="ja-JP" sz="2900" smtClean="0"/>
              <a:t>/</a:t>
            </a:r>
            <a:r>
              <a:rPr lang="ja-JP" altLang="en-US" sz="2900" smtClean="0"/>
              <a:t>空襲警報放送</a:t>
            </a:r>
            <a:r>
              <a:rPr lang="en-US" altLang="ja-JP" sz="2900" smtClean="0"/>
              <a:t>/</a:t>
            </a:r>
            <a:r>
              <a:rPr lang="ja-JP" altLang="en-US" sz="2900" smtClean="0"/>
              <a:t>娯楽番組の制限</a:t>
            </a:r>
            <a:r>
              <a:rPr lang="en-US" altLang="ja-JP" sz="2900" smtClean="0"/>
              <a:t>/</a:t>
            </a:r>
          </a:p>
          <a:p>
            <a:pPr eaLnBrk="1" hangingPunct="1">
              <a:lnSpc>
                <a:spcPct val="90000"/>
              </a:lnSpc>
            </a:pPr>
            <a:r>
              <a:rPr lang="ja-JP" altLang="en-US" sz="2900" smtClean="0"/>
              <a:t>対外宣伝放送（</a:t>
            </a:r>
            <a:r>
              <a:rPr lang="en-US" altLang="ja-JP" sz="2900" smtClean="0"/>
              <a:t>1943~</a:t>
            </a:r>
            <a:r>
              <a:rPr lang="ja-JP" altLang="en-US" sz="2900" smtClean="0"/>
              <a:t>日の丸アワー）</a:t>
            </a:r>
          </a:p>
          <a:p>
            <a:pPr lvl="1" eaLnBrk="1" hangingPunct="1">
              <a:lnSpc>
                <a:spcPct val="90000"/>
              </a:lnSpc>
            </a:pPr>
            <a:r>
              <a:rPr lang="ja-JP" altLang="en-US" sz="2200" smtClean="0"/>
              <a:t>南太平洋の米軍兵士向けに</a:t>
            </a:r>
            <a:r>
              <a:rPr lang="en-US" altLang="ja-JP" sz="2200" smtClean="0"/>
              <a:t>15</a:t>
            </a:r>
            <a:r>
              <a:rPr lang="ja-JP" altLang="en-US" sz="2200" smtClean="0"/>
              <a:t>分間の英語番組「ゼロ・アワー」（名称は零戦・日の丸から命名</a:t>
            </a:r>
            <a:r>
              <a:rPr lang="en-US" altLang="ja-JP" sz="2200" smtClean="0"/>
              <a:t>)</a:t>
            </a:r>
            <a:r>
              <a:rPr lang="ja-JP" altLang="en-US" sz="2200" smtClean="0"/>
              <a:t>のプロパガンダ放送を開始。</a:t>
            </a:r>
            <a:endParaRPr lang="ja-JP" altLang="en-US" sz="2400" smtClean="0"/>
          </a:p>
          <a:p>
            <a:pPr eaLnBrk="1" hangingPunct="1">
              <a:lnSpc>
                <a:spcPct val="90000"/>
              </a:lnSpc>
            </a:pPr>
            <a:r>
              <a:rPr lang="en-US" altLang="ja-JP" sz="2900" smtClean="0"/>
              <a:t>1945</a:t>
            </a:r>
            <a:r>
              <a:rPr lang="ja-JP" altLang="en-US" sz="2900" smtClean="0"/>
              <a:t>（昭</a:t>
            </a:r>
            <a:r>
              <a:rPr lang="en-US" altLang="ja-JP" sz="2900" smtClean="0"/>
              <a:t>20</a:t>
            </a:r>
            <a:r>
              <a:rPr lang="ja-JP" altLang="en-US" sz="2900" smtClean="0"/>
              <a:t>）</a:t>
            </a:r>
            <a:r>
              <a:rPr lang="en-US" altLang="ja-JP" sz="2900" smtClean="0"/>
              <a:t>8.15 </a:t>
            </a:r>
            <a:r>
              <a:rPr lang="ja-JP" altLang="en-US" sz="2900" smtClean="0"/>
              <a:t>　昭和天皇の「終戦詔書」</a:t>
            </a:r>
          </a:p>
        </p:txBody>
      </p:sp>
      <p:sp>
        <p:nvSpPr>
          <p:cNvPr id="10245"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1A21625F-FEF7-4599-8CD0-28E9F97372DF}" type="slidenum">
              <a:rPr kumimoji="0" lang="en-US" altLang="ja-JP" sz="1400" smtClean="0"/>
              <a:pPr eaLnBrk="1" hangingPunct="1">
                <a:spcBef>
                  <a:spcPct val="0"/>
                </a:spcBef>
                <a:buClrTx/>
                <a:buSzTx/>
                <a:buFontTx/>
                <a:buNone/>
              </a:pPr>
              <a:t>9</a:t>
            </a:fld>
            <a:endParaRPr kumimoji="0" lang="en-US" altLang="ja-JP" sz="1400" smtClean="0"/>
          </a:p>
        </p:txBody>
      </p:sp>
      <p:graphicFrame>
        <p:nvGraphicFramePr>
          <p:cNvPr id="91602" name="Group 466"/>
          <p:cNvGraphicFramePr>
            <a:graphicFrameLocks noGrp="1"/>
          </p:cNvGraphicFramePr>
          <p:nvPr/>
        </p:nvGraphicFramePr>
        <p:xfrm>
          <a:off x="471488" y="765175"/>
          <a:ext cx="8202612" cy="5432420"/>
        </p:xfrm>
        <a:graphic>
          <a:graphicData uri="http://schemas.openxmlformats.org/drawingml/2006/table">
            <a:tbl>
              <a:tblPr/>
              <a:tblGrid>
                <a:gridCol w="800100"/>
                <a:gridCol w="812800"/>
                <a:gridCol w="3833812"/>
                <a:gridCol w="2755900"/>
              </a:tblGrid>
              <a:tr h="50298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1" lang="ja-JP" altLang="ja-JP" sz="2700" b="0" i="0" u="none" strike="noStrike" cap="none" normalizeH="0" baseline="0" smtClean="0">
                        <a:ln>
                          <a:noFill/>
                        </a:ln>
                        <a:solidFill>
                          <a:schemeClr val="tx1"/>
                        </a:solidFill>
                        <a:effectLst/>
                        <a:latin typeface="Arial" charset="0"/>
                        <a:ea typeface="ＭＳ Ｐゴシック" pitchFamily="50" charset="-128"/>
                      </a:endParaRPr>
                    </a:p>
                  </a:txBody>
                  <a:tcPr marT="45725" marB="45725"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1" lang="ja-JP" altLang="ja-JP" sz="2700" b="0" i="0" u="none" strike="noStrike" cap="none" normalizeH="0" baseline="0" smtClean="0">
                        <a:ln>
                          <a:noFill/>
                        </a:ln>
                        <a:solidFill>
                          <a:schemeClr val="tx1"/>
                        </a:solidFill>
                        <a:effectLst/>
                        <a:latin typeface="Arial" charset="0"/>
                        <a:ea typeface="ＭＳ Ｐゴシック" pitchFamily="50" charset="-128"/>
                      </a:endParaRPr>
                    </a:p>
                  </a:txBody>
                  <a:tcPr marT="45725" marB="45725"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明治～昭和</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言論出版弾圧政策について</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a:noFill/>
                    </a:lnL>
                    <a:lnR cap="flat">
                      <a:noFill/>
                    </a:lnR>
                    <a:lnT cap="flat">
                      <a:noFill/>
                    </a:lnT>
                    <a:lnB>
                      <a:noFill/>
                    </a:lnB>
                    <a:lnTlToBr>
                      <a:noFill/>
                    </a:lnTlToBr>
                    <a:lnBlToTr>
                      <a:noFill/>
                    </a:lnBlToTr>
                    <a:noFill/>
                  </a:tcPr>
                </a:tc>
              </a:tr>
              <a:tr h="50298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1" lang="ja-JP" altLang="ja-JP" sz="2700" b="0" i="0" u="none" strike="noStrike" cap="none" normalizeH="0" baseline="0" smtClean="0">
                        <a:ln>
                          <a:noFill/>
                        </a:ln>
                        <a:solidFill>
                          <a:schemeClr val="tx1"/>
                        </a:solidFill>
                        <a:effectLst/>
                        <a:latin typeface="Arial" charset="0"/>
                        <a:ea typeface="ＭＳ Ｐゴシック" pitchFamily="50" charset="-128"/>
                      </a:endParaRPr>
                    </a:p>
                  </a:txBody>
                  <a:tcPr marT="45725" marB="45725"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1" lang="ja-JP" altLang="ja-JP" sz="2700" b="0" i="0" u="none" strike="noStrike" cap="none" normalizeH="0" baseline="0" smtClean="0">
                        <a:ln>
                          <a:noFill/>
                        </a:ln>
                        <a:solidFill>
                          <a:schemeClr val="tx1"/>
                        </a:solidFill>
                        <a:effectLst/>
                        <a:latin typeface="Arial" charset="0"/>
                        <a:ea typeface="ＭＳ Ｐゴシック" pitchFamily="50" charset="-128"/>
                      </a:endParaRPr>
                    </a:p>
                  </a:txBody>
                  <a:tcPr marT="45725" marB="45725"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1" lang="ja-JP" altLang="ja-JP" sz="2700" b="0" i="0" u="none" strike="noStrike" cap="none" normalizeH="0" baseline="0" smtClean="0">
                        <a:ln>
                          <a:noFill/>
                        </a:ln>
                        <a:solidFill>
                          <a:schemeClr val="tx1"/>
                        </a:solidFill>
                        <a:effectLst/>
                        <a:latin typeface="Arial" charset="0"/>
                        <a:ea typeface="ＭＳ Ｐゴシック" pitchFamily="50" charset="-128"/>
                      </a:endParaRPr>
                    </a:p>
                  </a:txBody>
                  <a:tcPr marT="45725" marB="45725"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1" lang="ja-JP" altLang="ja-JP" sz="2700" b="0" i="0" u="none" strike="noStrike" cap="none" normalizeH="0" baseline="0" smtClean="0">
                        <a:ln>
                          <a:noFill/>
                        </a:ln>
                        <a:solidFill>
                          <a:schemeClr val="tx1"/>
                        </a:solidFill>
                        <a:effectLst/>
                        <a:latin typeface="Arial" charset="0"/>
                        <a:ea typeface="ＭＳ Ｐゴシック" pitchFamily="50" charset="-128"/>
                      </a:endParaRPr>
                    </a:p>
                  </a:txBody>
                  <a:tcPr marT="45725" marB="45725"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1868</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明元</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太政官布告</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全ての出版、新聞が許可制となる</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1869</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明２</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出版条例</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行政非難などの禁止、検印制定</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1871</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明４</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新聞紙条例</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匿名記事の禁止など</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1875</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明８</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讒謗律</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名誉毀損</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改正新聞紙条例</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新聞発行の停止、差し押さえを可能に</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1880</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13</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集会条例</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警察による集会の規制</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1887</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20</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保安条例</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危険人物を東京から追放</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1893</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26</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出版法</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書籍の内容による発禁、差し押さえ</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1894</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27</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日清戦争</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1900</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33</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治安警察法</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集会・結社・言論の自由を制限</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行政執行法</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警察による検束</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1904</a:t>
                      </a: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05</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37</a:t>
                      </a: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38</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日露戦争</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1909</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明</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42</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新聞紙法</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新聞・雑誌の内容による発禁、差し押さえ</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1914</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大３</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海軍省、陸軍省が新聞記事掲載のガイドライン、検閲を発表</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1925</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大</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15/</a:t>
                      </a: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昭元</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治安維持法</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左翼の取り締まり</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1938</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昭</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13</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国家総動員法</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あらゆる経済統制、言論統制</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1941</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昭</a:t>
                      </a: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16</a:t>
                      </a:r>
                      <a:endPar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新聞紙等掲載制限令</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官庁の秘密、軍機の掲載禁止などを規定</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367"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kumimoji="1" sz="3100">
                <a:solidFill>
                  <a:schemeClr val="tx1"/>
                </a:solidFill>
                <a:latin typeface="Arial" charset="0"/>
                <a:ea typeface="ＭＳ Ｐゴシック" charset="-128"/>
              </a:defRPr>
            </a:lvl1pPr>
            <a:lvl2pPr marL="742950" indent="-285750" eaLnBrk="0" hangingPunct="0">
              <a:spcBef>
                <a:spcPct val="20000"/>
              </a:spcBef>
              <a:buClr>
                <a:schemeClr val="accent1"/>
              </a:buClr>
              <a:buSzPct val="150000"/>
              <a:buChar char="•"/>
              <a:defRPr kumimoji="1" sz="2600">
                <a:solidFill>
                  <a:schemeClr val="tx1"/>
                </a:solidFill>
                <a:latin typeface="Arial" charset="0"/>
                <a:ea typeface="ＭＳ Ｐゴシック" charset="-128"/>
              </a:defRPr>
            </a:lvl2pPr>
            <a:lvl3pPr marL="1143000" indent="-228600" eaLnBrk="0" hangingPunct="0">
              <a:spcBef>
                <a:spcPct val="20000"/>
              </a:spcBef>
              <a:buClr>
                <a:schemeClr val="tx1"/>
              </a:buClr>
              <a:buSzPct val="150000"/>
              <a:buChar char="•"/>
              <a:defRPr kumimoji="1" sz="2200">
                <a:solidFill>
                  <a:schemeClr val="tx1"/>
                </a:solidFill>
                <a:latin typeface="Arial" charset="0"/>
                <a:ea typeface="ＭＳ Ｐゴシック" charset="-128"/>
              </a:defRPr>
            </a:lvl3pPr>
            <a:lvl4pPr marL="1600200" indent="-228600" eaLnBrk="0" hangingPunct="0">
              <a:spcBef>
                <a:spcPct val="20000"/>
              </a:spcBef>
              <a:buClr>
                <a:schemeClr val="tx2"/>
              </a:buClr>
              <a:buSzPct val="15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15000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150000"/>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en-US" sz="1400" smtClean="0"/>
              <a:t>ジャーナリズム史</a:t>
            </a:r>
            <a:r>
              <a:rPr kumimoji="0" lang="en-US" altLang="ja-JP" sz="1400" smtClean="0"/>
              <a:t>Ⅰ</a:t>
            </a:r>
          </a:p>
        </p:txBody>
      </p:sp>
    </p:spTree>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938</TotalTime>
  <Words>785</Words>
  <Application>Microsoft Office PowerPoint</Application>
  <PresentationFormat>画面に合わせる (4:3)</PresentationFormat>
  <Paragraphs>183</Paragraphs>
  <Slides>12</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Arial</vt:lpstr>
      <vt:lpstr>ＭＳ Ｐゴシック</vt:lpstr>
      <vt:lpstr>Arial Black</vt:lpstr>
      <vt:lpstr>Wingdings</vt:lpstr>
      <vt:lpstr>Times New Roman</vt:lpstr>
      <vt:lpstr>ＭＳ Ｐ明朝</vt:lpstr>
      <vt:lpstr>ＭＳ ゴシック</vt:lpstr>
      <vt:lpstr>Studio</vt:lpstr>
      <vt:lpstr>ジャーナリズム史Ⅰ　13-14回 </vt:lpstr>
      <vt:lpstr>大正期(1912~26）：主要事件-1</vt:lpstr>
      <vt:lpstr>大正期(1912~26）：主要事件-2</vt:lpstr>
      <vt:lpstr>14．大正期のジャーナリズム</vt:lpstr>
      <vt:lpstr>長谷川 如是閑 (1875/11/30-1969/11/11） </vt:lpstr>
      <vt:lpstr>杉村楚人冠</vt:lpstr>
      <vt:lpstr>《戦前のラジオ小史》:-1    KDKA(1920)</vt:lpstr>
      <vt:lpstr>《戦前のラジオ小史》-2</vt:lpstr>
      <vt:lpstr>PowerPoint プレゼンテーション</vt:lpstr>
      <vt:lpstr>新聞紙条例：M8(1875)~M42(1909) →新聞紙法</vt:lpstr>
      <vt:lpstr>読んでおきたい文献</vt:lpstr>
      <vt:lpstr>チェックポイント</vt:lpstr>
    </vt:vector>
  </TitlesOfParts>
  <Company>上智大学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ジャーナリズム史第12－13回</dc:title>
  <dc:creator>鈴木雄雅</dc:creator>
  <cp:lastModifiedBy>s-yuga  TOSHIBA-1</cp:lastModifiedBy>
  <cp:revision>121</cp:revision>
  <cp:lastPrinted>2015-07-14T01:28:15Z</cp:lastPrinted>
  <dcterms:created xsi:type="dcterms:W3CDTF">2000-10-24T00:16:13Z</dcterms:created>
  <dcterms:modified xsi:type="dcterms:W3CDTF">2017-07-10T16:29:32Z</dcterms:modified>
</cp:coreProperties>
</file>