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436" r:id="rId2"/>
    <p:sldId id="270" r:id="rId3"/>
    <p:sldId id="445" r:id="rId4"/>
    <p:sldId id="275" r:id="rId5"/>
    <p:sldId id="280" r:id="rId6"/>
    <p:sldId id="284" r:id="rId7"/>
    <p:sldId id="292" r:id="rId8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22" autoAdjust="0"/>
  </p:normalViewPr>
  <p:slideViewPr>
    <p:cSldViewPr>
      <p:cViewPr varScale="1">
        <p:scale>
          <a:sx n="48" d="100"/>
          <a:sy n="48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9C4219D-FF03-49AF-881C-F003C94B52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238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1EA1C7C-78C1-4ADD-944B-788A2E687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47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47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7DCE-EDBA-4C71-81BE-2BD0C7C37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055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50DBB-DE2E-4240-935C-6B6F30D592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04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E95-F28F-48D1-A604-BC42EF2768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67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45A4-8C73-410D-80C0-81508C8B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227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CDEF-A39D-45A3-B3E7-CB54BF83FB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99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5D28-30AC-45BD-8568-3CD54E2CDA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71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CC93-D1C0-4F56-9DA7-0EB68286AE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52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C1EB-CDDC-4C97-81FC-50780CC803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315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017A-98F6-4FF8-9286-2732D73D9F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563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24BB7-DFE1-4E3D-B98B-31AE112523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2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562E-2229-4EED-BFEF-BC231B7A3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6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EC8E-CAB0-4AE2-A4F8-738CF3E11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34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0672-4E9D-462B-852A-58B567396A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178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439E-08BA-4AFB-8C1C-C7DE28F1C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89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F2F0-B017-470F-92E1-921F07EE49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80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25AC0-FE9C-479B-ADD1-F1CA5A1057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3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Ⅰ(2017)</a:t>
            </a:r>
            <a:endParaRPr lang="en-US" altLang="ja-JP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8FCFD34-BB6C-4AAA-AA2D-3A085BA390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6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lec15.html#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ref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web.cc.sophia.ac.jp/s-yuga/file/materials07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34BE79A-0D6D-45C5-AB78-9813648502AF}" type="slidenum">
              <a:rPr kumimoji="0" lang="en-US" altLang="ja-JP" smtClean="0">
                <a:latin typeface="Arial Black" pitchFamily="34" charset="0"/>
              </a:rPr>
              <a:pPr eaLnBrk="1" hangingPunct="1"/>
              <a:t>1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00213"/>
            <a:ext cx="7489825" cy="2514600"/>
          </a:xfrm>
        </p:spPr>
        <p:txBody>
          <a:bodyPr/>
          <a:lstStyle/>
          <a:p>
            <a:pPr eaLnBrk="1" hangingPunct="1"/>
            <a:r>
              <a:rPr lang="ja-JP" altLang="en-US" sz="5400" dirty="0" smtClean="0"/>
              <a:t>ジャーナリズム史</a:t>
            </a:r>
            <a:r>
              <a:rPr lang="en-US" altLang="ja-JP" sz="5400" dirty="0" smtClean="0"/>
              <a:t>Ⅰ</a:t>
            </a:r>
            <a:br>
              <a:rPr lang="en-US" altLang="ja-JP" sz="5400" dirty="0" smtClean="0"/>
            </a:br>
            <a:r>
              <a:rPr lang="en-US" altLang="ja-JP" sz="3800" dirty="0" smtClean="0"/>
              <a:t>2017 </a:t>
            </a:r>
            <a:r>
              <a:rPr lang="ja-JP" altLang="en-US" sz="3800" dirty="0" smtClean="0"/>
              <a:t>歴史を考える</a:t>
            </a:r>
            <a:r>
              <a:rPr lang="en-US" altLang="ja-JP" sz="3800" dirty="0" smtClean="0"/>
              <a:t>-1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4724400"/>
            <a:ext cx="4495800" cy="1600200"/>
          </a:xfrm>
        </p:spPr>
        <p:txBody>
          <a:bodyPr/>
          <a:lstStyle/>
          <a:p>
            <a:pPr eaLnBrk="1" hangingPunct="1"/>
            <a:r>
              <a:rPr lang="ja-JP" altLang="en-US" sz="2800" b="1" dirty="0" smtClean="0"/>
              <a:t>現代マス・メディア、マス･コミュニケーションの成立の歴史をたどる  </a:t>
            </a:r>
            <a:r>
              <a:rPr lang="ja-JP" altLang="en-US" sz="2800" b="1" dirty="0" smtClean="0">
                <a:hlinkClick r:id="rId3"/>
              </a:rPr>
              <a:t>参考文献</a:t>
            </a:r>
            <a:endParaRPr lang="ja-JP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94101EF-C993-41A7-9125-F4832E6D37CA}" type="slidenum">
              <a:rPr kumimoji="0" lang="en-US" altLang="ja-JP" smtClean="0">
                <a:latin typeface="Arial Black" pitchFamily="34" charset="0"/>
              </a:rPr>
              <a:pPr eaLnBrk="1" hangingPunct="1"/>
              <a:t>2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08063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近代以前のコミュニケーションの</a:t>
            </a:r>
            <a:br>
              <a:rPr lang="ja-JP" altLang="en-US" sz="3200" smtClean="0"/>
            </a:br>
            <a:r>
              <a:rPr lang="ja-JP" altLang="en-US" sz="3200" smtClean="0"/>
              <a:t>成立過程を考察する</a:t>
            </a:r>
            <a:br>
              <a:rPr lang="ja-JP" altLang="en-US" sz="3200" smtClean="0"/>
            </a:br>
            <a:endParaRPr lang="ja-JP" altLang="en-US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9975"/>
            <a:ext cx="8229600" cy="3527425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　グーテンベルク以前</a:t>
            </a:r>
          </a:p>
          <a:p>
            <a:pPr eaLnBrk="1" hangingPunct="1"/>
            <a:r>
              <a:rPr lang="ja-JP" altLang="en-US" sz="3600" dirty="0" smtClean="0"/>
              <a:t>　グーテンベルク以後</a:t>
            </a:r>
            <a:endParaRPr lang="en-US" altLang="ja-JP" sz="3600" dirty="0" smtClean="0"/>
          </a:p>
          <a:p>
            <a:pPr eaLnBrk="1" hangingPunct="1"/>
            <a:r>
              <a:rPr lang="ja-JP" altLang="en-US" sz="3600" dirty="0" smtClean="0"/>
              <a:t>　参考文献</a:t>
            </a:r>
            <a:endParaRPr lang="en-US" altLang="ja-JP" sz="3600" dirty="0" smtClean="0"/>
          </a:p>
          <a:p>
            <a:pPr eaLnBrk="1" hangingPunct="1"/>
            <a:r>
              <a:rPr lang="en-US" altLang="ja-JP" sz="2400" dirty="0" smtClean="0">
                <a:hlinkClick r:id="rId3"/>
              </a:rPr>
              <a:t>http://pweb.cc.sophia.ac.jp/s-yuga/gakubu/JHref.htm</a:t>
            </a:r>
            <a:endParaRPr lang="en-US" altLang="ja-JP" sz="2400" dirty="0" smtClean="0"/>
          </a:p>
          <a:p>
            <a:pPr eaLnBrk="1" hangingPunct="1"/>
            <a:r>
              <a:rPr lang="en-US" altLang="ja-JP" sz="2400">
                <a:hlinkClick r:id="rId4"/>
              </a:rPr>
              <a:t>http://</a:t>
            </a:r>
            <a:r>
              <a:rPr lang="en-US" altLang="ja-JP" sz="2400" smtClean="0">
                <a:hlinkClick r:id="rId4"/>
              </a:rPr>
              <a:t>pweb.cc.sophia.ac.jp/s-yuga/file/materials07.htm</a:t>
            </a:r>
            <a:endParaRPr lang="en-US" altLang="ja-JP" sz="2400" smtClean="0"/>
          </a:p>
          <a:p>
            <a:pPr marL="0" indent="0" eaLnBrk="1" hangingPunct="1">
              <a:buNone/>
            </a:pPr>
            <a:endParaRPr lang="ja-JP" altLang="en-US" sz="2400" dirty="0" smtClean="0"/>
          </a:p>
        </p:txBody>
      </p:sp>
      <p:sp>
        <p:nvSpPr>
          <p:cNvPr id="7173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smtClean="0"/>
          </a:p>
        </p:txBody>
      </p:sp>
      <p:sp>
        <p:nvSpPr>
          <p:cNvPr id="13315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BEFA8EB-D939-4B6F-A6FE-210D08AE9E9D}" type="slidenum">
              <a:rPr kumimoji="0" lang="en-US" altLang="ja-JP" smtClean="0">
                <a:latin typeface="Arial Black" pitchFamily="34" charset="0"/>
              </a:rPr>
              <a:pPr eaLnBrk="1" hangingPunct="1"/>
              <a:t>3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１　文字出現以前のコミュニケーション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854950" cy="4538662"/>
          </a:xfrm>
        </p:spPr>
        <p:txBody>
          <a:bodyPr/>
          <a:lstStyle/>
          <a:p>
            <a:pPr eaLnBrk="1" hangingPunct="1"/>
            <a:r>
              <a:rPr lang="ja-JP" altLang="en-US" smtClean="0"/>
              <a:t>人類の出現＝</a:t>
            </a:r>
            <a:r>
              <a:rPr lang="en-US" altLang="ja-JP" smtClean="0"/>
              <a:t>human communication</a:t>
            </a:r>
            <a:r>
              <a:rPr lang="ja-JP" altLang="en-US" smtClean="0"/>
              <a:t>の発達：</a:t>
            </a:r>
            <a:r>
              <a:rPr lang="en-US" altLang="ja-JP" smtClean="0"/>
              <a:t>homo alarus=</a:t>
            </a:r>
            <a:r>
              <a:rPr lang="ja-JP" altLang="en-US" smtClean="0"/>
              <a:t>言葉をもたぬ人</a:t>
            </a:r>
          </a:p>
          <a:p>
            <a:pPr eaLnBrk="1" hangingPunct="1"/>
            <a:r>
              <a:rPr lang="ja-JP" altLang="en-US" smtClean="0"/>
              <a:t>　身振り（</a:t>
            </a:r>
            <a:r>
              <a:rPr lang="en-US" altLang="ja-JP" smtClean="0"/>
              <a:t>gesture)</a:t>
            </a:r>
            <a:r>
              <a:rPr lang="ja-JP" altLang="en-US" smtClean="0"/>
              <a:t>：人間と動物の違い</a:t>
            </a:r>
          </a:p>
          <a:p>
            <a:pPr lvl="1" eaLnBrk="1" hangingPunct="1"/>
            <a:r>
              <a:rPr lang="ja-JP" altLang="en-US" smtClean="0"/>
              <a:t>意味の記号と感情の表出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（１）ことばと手</a:t>
            </a:r>
            <a:r>
              <a:rPr lang="en-US" altLang="ja-JP" smtClean="0"/>
              <a:t>:</a:t>
            </a:r>
            <a:r>
              <a:rPr lang="ja-JP" altLang="en-US" smtClean="0"/>
              <a:t>直立姿勢＋手</a:t>
            </a:r>
            <a:r>
              <a:rPr lang="en-US" altLang="ja-JP" sz="2400" smtClean="0"/>
              <a:t>(hand)</a:t>
            </a:r>
            <a:r>
              <a:rPr lang="en-US" altLang="ja-JP" smtClean="0"/>
              <a:t>→</a:t>
            </a:r>
            <a:r>
              <a:rPr lang="ja-JP" altLang="en-US" smtClean="0"/>
              <a:t>道具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（２）絵画：ラスコー、アルタミラ</a:t>
            </a:r>
            <a:r>
              <a:rPr lang="ja-JP" altLang="en-US" sz="2000" smtClean="0"/>
              <a:t>（</a:t>
            </a:r>
            <a:r>
              <a:rPr lang="en-US" altLang="ja-JP" sz="2000" smtClean="0"/>
              <a:t>2.5</a:t>
            </a:r>
            <a:r>
              <a:rPr lang="ja-JP" altLang="en-US" sz="2000" smtClean="0"/>
              <a:t>～</a:t>
            </a:r>
            <a:r>
              <a:rPr lang="en-US" altLang="ja-JP" sz="2000" smtClean="0"/>
              <a:t>4</a:t>
            </a:r>
            <a:r>
              <a:rPr lang="ja-JP" altLang="en-US" sz="2000" smtClean="0"/>
              <a:t>万年前）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400" smtClean="0"/>
              <a:t>　　</a:t>
            </a:r>
            <a:r>
              <a:rPr lang="en-US" altLang="ja-JP" sz="2000" smtClean="0"/>
              <a:t>2,000</a:t>
            </a:r>
            <a:r>
              <a:rPr lang="ja-JP" altLang="en-US" sz="2000" smtClean="0"/>
              <a:t>万年前　　</a:t>
            </a:r>
            <a:r>
              <a:rPr lang="en-US" altLang="ja-JP" sz="2000" smtClean="0"/>
              <a:t>200</a:t>
            </a:r>
            <a:r>
              <a:rPr lang="ja-JP" altLang="en-US" sz="2000" smtClean="0"/>
              <a:t>万年前　</a:t>
            </a:r>
            <a:r>
              <a:rPr lang="en-US" altLang="ja-JP" sz="2000" smtClean="0"/>
              <a:t>150</a:t>
            </a:r>
            <a:r>
              <a:rPr lang="ja-JP" altLang="en-US" sz="2000" smtClean="0"/>
              <a:t>～</a:t>
            </a:r>
            <a:r>
              <a:rPr lang="en-US" altLang="ja-JP" sz="2000" smtClean="0"/>
              <a:t>200</a:t>
            </a:r>
            <a:r>
              <a:rPr lang="ja-JP" altLang="en-US" sz="2000" smtClean="0"/>
              <a:t>万年前　　数万年前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000" smtClean="0"/>
              <a:t>　　　　←←サルからヒトへ→　　　←ホモエレクトス→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smtClean="0"/>
          </a:p>
        </p:txBody>
      </p:sp>
      <p:sp>
        <p:nvSpPr>
          <p:cNvPr id="14339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9B9E4BC-A014-45AD-B311-5DF5A6617CB0}" type="slidenum">
              <a:rPr kumimoji="0" lang="en-US" altLang="ja-JP" smtClean="0">
                <a:latin typeface="Arial Black" pitchFamily="34" charset="0"/>
              </a:rPr>
              <a:pPr eaLnBrk="1" hangingPunct="1"/>
              <a:t>4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２　文字の発生後のコミュニケーション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5813"/>
            <a:ext cx="8229600" cy="3811587"/>
          </a:xfrm>
        </p:spPr>
        <p:txBody>
          <a:bodyPr/>
          <a:lstStyle/>
          <a:p>
            <a:pPr eaLnBrk="1" hangingPunct="1"/>
            <a:r>
              <a:rPr lang="ja-JP" altLang="en-US" smtClean="0"/>
              <a:t>　音声信号から文字言語への転換</a:t>
            </a:r>
          </a:p>
          <a:p>
            <a:pPr eaLnBrk="1" hangingPunct="1"/>
            <a:r>
              <a:rPr lang="ja-JP" altLang="en-US" smtClean="0"/>
              <a:t>　視信号・視聴覚信号</a:t>
            </a:r>
          </a:p>
          <a:p>
            <a:pPr eaLnBrk="1" hangingPunct="1"/>
            <a:r>
              <a:rPr lang="ja-JP" altLang="en-US" smtClean="0"/>
              <a:t>　絵・絵画－絵文字－象形文字－表意文字－表音文字</a:t>
            </a:r>
          </a:p>
          <a:p>
            <a:pPr eaLnBrk="1" hangingPunct="1"/>
            <a:r>
              <a:rPr lang="ja-JP" altLang="en-US" smtClean="0"/>
              <a:t>　時間的、空間的および表現上の制約からの解放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smtClean="0"/>
          </a:p>
        </p:txBody>
      </p:sp>
      <p:sp>
        <p:nvSpPr>
          <p:cNvPr id="16387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5D3F963-4755-4898-9B2C-52A4675A919E}" type="slidenum">
              <a:rPr kumimoji="0" lang="en-US" altLang="ja-JP" smtClean="0">
                <a:latin typeface="Arial Black" pitchFamily="34" charset="0"/>
              </a:rPr>
              <a:pPr eaLnBrk="1" hangingPunct="1"/>
              <a:t>5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　インク・紙の発明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28775"/>
            <a:ext cx="7620000" cy="4467225"/>
          </a:xfrm>
        </p:spPr>
        <p:txBody>
          <a:bodyPr/>
          <a:lstStyle/>
          <a:p>
            <a:pPr eaLnBrk="1" hangingPunct="1"/>
            <a:r>
              <a:rPr lang="ja-JP" altLang="en-US" smtClean="0"/>
              <a:t>　用紙、木版印刷技術発明、普及</a:t>
            </a:r>
          </a:p>
          <a:p>
            <a:pPr lvl="1" eaLnBrk="1" hangingPunct="1"/>
            <a:r>
              <a:rPr lang="ja-JP" altLang="en-US" smtClean="0"/>
              <a:t>　エジプト：パピルス（紀元前</a:t>
            </a:r>
            <a:r>
              <a:rPr lang="en-US" altLang="ja-JP" smtClean="0"/>
              <a:t>3,000</a:t>
            </a:r>
            <a:r>
              <a:rPr lang="ja-JP" altLang="en-US" smtClean="0"/>
              <a:t>年前後）</a:t>
            </a:r>
          </a:p>
          <a:p>
            <a:pPr lvl="1" eaLnBrk="1" hangingPunct="1"/>
            <a:r>
              <a:rPr lang="ja-JP" altLang="en-US" smtClean="0"/>
              <a:t>後漢　蔡　倫：製紙法の改良</a:t>
            </a:r>
          </a:p>
          <a:p>
            <a:pPr lvl="1" eaLnBrk="1" hangingPunct="1"/>
            <a:r>
              <a:rPr lang="ja-JP" altLang="en-US" smtClean="0"/>
              <a:t>複製</a:t>
            </a:r>
            <a:r>
              <a:rPr lang="en-US" altLang="ja-JP" smtClean="0"/>
              <a:t>recopy </a:t>
            </a:r>
            <a:r>
              <a:rPr lang="ja-JP" altLang="en-US" smtClean="0"/>
              <a:t>の技術</a:t>
            </a:r>
          </a:p>
          <a:p>
            <a:pPr eaLnBrk="1" hangingPunct="1"/>
            <a:r>
              <a:rPr lang="ja-JP" altLang="en-US" smtClean="0"/>
              <a:t>　筆書・筆写・写本：記録性・遠距離性</a:t>
            </a:r>
          </a:p>
          <a:p>
            <a:pPr eaLnBrk="1" hangingPunct="1"/>
            <a:r>
              <a:rPr lang="ja-JP" altLang="en-US" smtClean="0"/>
              <a:t>　アジアからヨーロッパへ</a:t>
            </a:r>
          </a:p>
          <a:p>
            <a:pPr lvl="1" eaLnBrk="1" hangingPunct="1"/>
            <a:r>
              <a:rPr lang="ja-JP" altLang="en-US" smtClean="0"/>
              <a:t>キリスト教の普及、</a:t>
            </a:r>
          </a:p>
          <a:p>
            <a:pPr lvl="1" eaLnBrk="1" hangingPunct="1"/>
            <a:r>
              <a:rPr lang="ja-JP" altLang="en-US" smtClean="0"/>
              <a:t>印刷技術の伝播≠「新聞」の発生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091F326-B807-4DFB-B966-E0F54CD3C2CD}" type="slidenum">
              <a:rPr kumimoji="0" lang="en-US" altLang="ja-JP" smtClean="0">
                <a:latin typeface="Arial Black" pitchFamily="34" charset="0"/>
              </a:rPr>
              <a:pPr eaLnBrk="1" hangingPunct="1"/>
              <a:t>6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４　郵便・通信制度の発達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軍事上（交通上）、政治上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飛脚・馬・駅伝（はゆま）・伝馬（てんま）・駅制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ニュース媒体としての人＝旅行者、商人、吟遊詩人、大道芸人、放浪芸人、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十字軍、留学生、僧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古代ローマ　</a:t>
            </a:r>
            <a:r>
              <a:rPr lang="en-US" altLang="ja-JP" sz="2800" smtClean="0"/>
              <a:t>Acta Senatus</a:t>
            </a:r>
            <a:r>
              <a:rPr lang="ja-JP" altLang="en-US" sz="2800" smtClean="0"/>
              <a:t>　　　　　　　　　　　　　　</a:t>
            </a:r>
            <a:r>
              <a:rPr lang="en-US" altLang="ja-JP" sz="2800" smtClean="0"/>
              <a:t>Acta Diura,</a:t>
            </a:r>
            <a:r>
              <a:rPr lang="ja-JP" altLang="en-US" sz="2800" smtClean="0"/>
              <a:t>　</a:t>
            </a:r>
            <a:r>
              <a:rPr lang="en-US" altLang="ja-JP" sz="2800" smtClean="0"/>
              <a:t>Populi Romani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中国　唐　　（いわゆる）</a:t>
            </a:r>
            <a:r>
              <a:rPr lang="en-US" altLang="ja-JP" sz="2800" smtClean="0"/>
              <a:t>『</a:t>
            </a:r>
            <a:r>
              <a:rPr lang="ja-JP" altLang="en-US" sz="2800" smtClean="0"/>
              <a:t>邸報</a:t>
            </a:r>
            <a:r>
              <a:rPr lang="en-US" altLang="ja-JP" sz="2800" smtClean="0"/>
              <a:t>』</a:t>
            </a:r>
          </a:p>
        </p:txBody>
      </p:sp>
      <p:sp>
        <p:nvSpPr>
          <p:cNvPr id="17413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Ⅰ(2017)</a:t>
            </a:r>
            <a:endParaRPr kumimoji="0" lang="en-US" altLang="ja-JP" smtClean="0"/>
          </a:p>
        </p:txBody>
      </p:sp>
      <p:sp>
        <p:nvSpPr>
          <p:cNvPr id="18435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2C12105-C90F-4BA0-B78A-E103FF7A4E6E}" type="slidenum">
              <a:rPr kumimoji="0" lang="en-US" altLang="ja-JP" smtClean="0">
                <a:latin typeface="Arial Black" pitchFamily="34" charset="0"/>
              </a:rPr>
              <a:pPr eaLnBrk="1" hangingPunct="1"/>
              <a:t>7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93713"/>
            <a:ext cx="5486400" cy="1279525"/>
          </a:xfrm>
        </p:spPr>
        <p:txBody>
          <a:bodyPr/>
          <a:lstStyle/>
          <a:p>
            <a:pPr eaLnBrk="1" hangingPunct="1"/>
            <a:r>
              <a:rPr lang="ja-JP" altLang="en-US" smtClean="0"/>
              <a:t>　まとめ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631112" cy="379095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　グーテンベルクが出現するまでに、ある</a:t>
            </a:r>
            <a:r>
              <a:rPr lang="ja-JP" altLang="en-US" smtClean="0">
                <a:solidFill>
                  <a:srgbClr val="FF0000"/>
                </a:solidFill>
              </a:rPr>
              <a:t>一定の意味内容</a:t>
            </a:r>
            <a:r>
              <a:rPr lang="ja-JP" altLang="en-US" smtClean="0"/>
              <a:t>のものが</a:t>
            </a:r>
            <a:r>
              <a:rPr lang="ja-JP" altLang="en-US" smtClean="0">
                <a:solidFill>
                  <a:srgbClr val="FF0000"/>
                </a:solidFill>
              </a:rPr>
              <a:t>公</a:t>
            </a:r>
            <a:r>
              <a:rPr lang="ja-JP" altLang="en-US" smtClean="0"/>
              <a:t>にされ、一般</a:t>
            </a:r>
            <a:r>
              <a:rPr lang="ja-JP" altLang="en-US" smtClean="0">
                <a:solidFill>
                  <a:srgbClr val="FF0000"/>
                </a:solidFill>
              </a:rPr>
              <a:t>人民に示され</a:t>
            </a:r>
            <a:r>
              <a:rPr lang="ja-JP" altLang="en-US" smtClean="0"/>
              <a:t>、</a:t>
            </a:r>
            <a:r>
              <a:rPr lang="ja-JP" altLang="en-US" smtClean="0">
                <a:solidFill>
                  <a:srgbClr val="FF0000"/>
                </a:solidFill>
              </a:rPr>
              <a:t>伝えられる</a:t>
            </a:r>
            <a:r>
              <a:rPr lang="ja-JP" altLang="en-US" smtClean="0"/>
              <a:t>、という行為が成立。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mtClean="0"/>
              <a:t>１．</a:t>
            </a:r>
            <a:r>
              <a:rPr lang="ja-JP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版　　２．紙　　３．インク　４．プレス</a:t>
            </a:r>
            <a:r>
              <a:rPr lang="ja-JP" altLang="en-US" smtClean="0"/>
              <a:t>　の製作技術が進歩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1152</TotalTime>
  <Words>115</Words>
  <Application>Microsoft Office PowerPoint</Application>
  <PresentationFormat>画面に合わせる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Pixel</vt:lpstr>
      <vt:lpstr>ジャーナリズム史Ⅰ 2017 歴史を考える-1</vt:lpstr>
      <vt:lpstr> 近代以前のコミュニケーションの 成立過程を考察する </vt:lpstr>
      <vt:lpstr>１　文字出現以前のコミュニケーション</vt:lpstr>
      <vt:lpstr>２　文字の発生後のコミュニケーション</vt:lpstr>
      <vt:lpstr>３　インク・紙の発明</vt:lpstr>
      <vt:lpstr>４　郵便・通信制度の発達</vt:lpstr>
      <vt:lpstr>　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　ス　・　メ　デ　ィ　ア　史　（　１　）　（　２　）</dc:title>
  <dc:creator>鈴木雄雅</dc:creator>
  <cp:lastModifiedBy>s-yuga  TOSHIBA-1</cp:lastModifiedBy>
  <cp:revision>81</cp:revision>
  <cp:lastPrinted>2015-05-11T23:01:27Z</cp:lastPrinted>
  <dcterms:created xsi:type="dcterms:W3CDTF">1999-04-21T14:06:24Z</dcterms:created>
  <dcterms:modified xsi:type="dcterms:W3CDTF">2017-04-24T13:32:13Z</dcterms:modified>
</cp:coreProperties>
</file>