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0"/>
  </p:notesMasterIdLst>
  <p:handoutMasterIdLst>
    <p:handoutMasterId r:id="rId21"/>
  </p:handoutMasterIdLst>
  <p:sldIdLst>
    <p:sldId id="287" r:id="rId2"/>
    <p:sldId id="268" r:id="rId3"/>
    <p:sldId id="280" r:id="rId4"/>
    <p:sldId id="265" r:id="rId5"/>
    <p:sldId id="300" r:id="rId6"/>
    <p:sldId id="301" r:id="rId7"/>
    <p:sldId id="299" r:id="rId8"/>
    <p:sldId id="274" r:id="rId9"/>
    <p:sldId id="275" r:id="rId10"/>
    <p:sldId id="288" r:id="rId11"/>
    <p:sldId id="289" r:id="rId12"/>
    <p:sldId id="276" r:id="rId13"/>
    <p:sldId id="284" r:id="rId14"/>
    <p:sldId id="285" r:id="rId15"/>
    <p:sldId id="303" r:id="rId16"/>
    <p:sldId id="304" r:id="rId17"/>
    <p:sldId id="297" r:id="rId18"/>
    <p:sldId id="305" r:id="rId19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E2E18"/>
    <a:srgbClr val="CB14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7" autoAdjust="0"/>
    <p:restoredTop sz="94575" autoAdjust="0"/>
  </p:normalViewPr>
  <p:slideViewPr>
    <p:cSldViewPr>
      <p:cViewPr varScale="1">
        <p:scale>
          <a:sx n="60" d="100"/>
          <a:sy n="60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6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BBD639A-65D5-40B3-A229-E5CD6A245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135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718D3D3-540B-4830-83BF-6A3E45A60C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6747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3E2C339-882A-4EEF-B948-019D7587844E}" type="slidenum">
              <a:rPr lang="en-US" altLang="ja-JP" sz="1300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z="1300">
              <a:ea typeface="ＭＳ Ｐゴシック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20601EE-DFA8-40E6-80EC-BB548DC0CA80}" type="slidenum">
              <a:rPr lang="en-US" altLang="ja-JP" sz="1300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z="1300">
              <a:ea typeface="ＭＳ Ｐゴシック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66DEC48-C219-4C12-810F-8F4665BD5940}" type="slidenum">
              <a:rPr lang="en-US" altLang="ja-JP" sz="1300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z="1300">
              <a:ea typeface="ＭＳ Ｐゴシック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kumimoji="0" lang="ja-JP" altLang="en-US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kumimoji="0" lang="ja-JP" altLang="en-US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kumimoji="0" lang="ja-JP" altLang="en-US" sz="1800">
              <a:latin typeface="Arial" charset="0"/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643A4-3AFB-4EC9-9866-1901B3208F56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9551E-DE6A-41B7-9088-B3F74419453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957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F0035-C175-441A-9F98-FDB194FAD8D0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1487F-04D4-4ABF-9988-B08196C002B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814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BF1F6-038D-4918-851D-B4C50E4DC2AD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444AD-FBF3-4C3A-B2B4-71404770540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634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BDB64-D527-4C70-8D2E-AA73E8D201E3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9C968-0CE8-48CA-AD00-CFE5A86CB0D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3561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62000" y="533400"/>
            <a:ext cx="7696200" cy="5410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ED974-CB7A-4D3F-9BAB-C0612F06F13C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C5C7A-4B10-4121-83AB-F28F652532E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5570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D7138-0EAD-42DD-9B6B-931C633414EB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04D4E-6F8C-4F54-9491-B74DB44DB9A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646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1A9C-E672-45B2-8550-D6801FCEC16C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D4ACB-ADAF-425E-9103-5814EBA2259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530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47465-62BA-4CEC-9A83-19412F36DD4F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C2260-4C78-4B86-A833-23DBDAE26C4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000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93807-8153-4875-BFCE-5835A81CA0E2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20183-B1F9-4B9B-9963-E83F757676F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631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85FFA-057D-46EC-B579-671086DC7CD1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C8CC8-F9B5-409B-BF5B-4131770C44C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035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4E218-3087-4725-B6A6-3FA1734E1743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DEF77-0CF3-452F-B8E5-4ED3CE041D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645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8297A-0350-4417-AF27-64426864B738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9B62A-DFDD-433E-B457-F8219F4C9A8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964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EBF5-CDE8-49A8-81E9-04729815C67D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EECE9-A162-428A-8500-E82C265CA46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080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1CC57-3EEF-4CC1-8044-75EC4C578CE5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08AB8-335B-4C18-AF6D-BF751E4AC15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370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364524AE-F30C-46A6-A37B-E5EB9A517246}" type="datetimeFigureOut">
              <a:rPr lang="ja-JP" altLang="en-US"/>
              <a:pPr>
                <a:defRPr/>
              </a:pPr>
              <a:t>2017/11/20</a:t>
            </a:fld>
            <a:endParaRPr lang="en-US" altLang="ja-JP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0DB5CD24-D00D-470B-9274-CC3EAE725FC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en-US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sophia.ac.jp/~s-yuga/gakubu/JHchronology1945-1.x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web.cc.sophia.ac.jp/s-yuga/gakubu/JHlec17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cities.co.jp/Hollywood-Theater/8207/kai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0KaAbhJXu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&#25480;&#26989;&#36039;&#26009;12/USA/americajh03.pp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JHsL2002.pdf" TargetMode="External"/><Relationship Id="rId2" Type="http://schemas.openxmlformats.org/officeDocument/2006/relationships/hyperlink" Target="http://pweb.cc.sophia.ac.jp/s-yuga/file/nhk_vietnamwar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.jp/%E3%83%A1%E3%83%87%E3%82%A3%E3%82%A2%E3%81%A8%E6%97%A5%E6%9C%AC%E4%BA%BA%E2%80%95%E2%80%95%E5%A4%89%E3%82%8F%E3%82%8A%E3%82%86%E3%81%8F%E6%97%A5%E5%B8%B8-%E5%B2%A9%E6%B3%A2%E6%96%B0%E6%9B%B8-%E6%A9%8B%E5%85%83-%E8%89%AF%E6%98%8E/dp/400431298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70gbKhANW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yo.co.jp/koho/doc/j/corporate/tv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ジャーナリズム史</a:t>
            </a:r>
            <a:r>
              <a:rPr lang="en-US" altLang="ja-JP" dirty="0"/>
              <a:t>Ⅱ</a:t>
            </a:r>
            <a:r>
              <a:rPr lang="ja-JP" altLang="en-US" dirty="0"/>
              <a:t>　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第</a:t>
            </a:r>
            <a:r>
              <a:rPr lang="en-US" altLang="ja-JP" dirty="0"/>
              <a:t>8-9</a:t>
            </a:r>
            <a:r>
              <a:rPr lang="ja-JP" altLang="en-US" dirty="0"/>
              <a:t>回</a:t>
            </a:r>
            <a:endParaRPr lang="en-US" altLang="ja-JP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573016"/>
            <a:ext cx="6769100" cy="230390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/>
              <a:t>昭和</a:t>
            </a:r>
            <a:r>
              <a:rPr lang="en-US" altLang="ja-JP" dirty="0"/>
              <a:t>30(1955-64)</a:t>
            </a:r>
            <a:r>
              <a:rPr lang="ja-JP" altLang="en-US" dirty="0"/>
              <a:t>年代　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/>
              <a:t>戦後マス・メディアの発達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hlinkClick r:id="rId3"/>
              </a:rPr>
              <a:t>戦後ジャーナリズム事件史</a:t>
            </a:r>
            <a:r>
              <a:rPr lang="en-US" altLang="ja-JP" dirty="0">
                <a:hlinkClick r:id="rId3"/>
              </a:rPr>
              <a:t>[1]</a:t>
            </a:r>
            <a:endParaRPr lang="en-US" altLang="ja-JP" dirty="0"/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hlinkClick r:id="rId4"/>
              </a:rPr>
              <a:t>授業ページ</a:t>
            </a:r>
            <a:endParaRPr lang="ja-JP" altLang="en-US" sz="2800" dirty="0"/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番号プレースホルダ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44A4E43-3BCD-4FE2-86E9-86E51CFA0C3E}" type="slidenum">
              <a:rPr kumimoji="0" lang="en-US" altLang="ja-JP" sz="1400">
                <a:latin typeface="Tahoma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ja-JP" sz="1400">
              <a:latin typeface="Tahoma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914400"/>
            <a:ext cx="7469187" cy="762000"/>
          </a:xfrm>
        </p:spPr>
        <p:txBody>
          <a:bodyPr/>
          <a:lstStyle/>
          <a:p>
            <a:pPr eaLnBrk="1" hangingPunct="1"/>
            <a:r>
              <a:rPr lang="ja-JP" altLang="en-US"/>
              <a:t>ジャーナリズムの変質</a:t>
            </a: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r>
              <a:rPr lang="ja-JP" altLang="en-US" sz="2700"/>
              <a:t>ラジオ・テレビ併存時代始まる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ja-JP" altLang="en-US" sz="2200"/>
              <a:t>映画の衰退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ja-JP" altLang="en-US" sz="2200"/>
              <a:t>私は貝になりたい</a:t>
            </a:r>
            <a:r>
              <a:rPr lang="en-US" altLang="ja-JP" sz="2200"/>
              <a:t>(1958)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ja-JP" altLang="en-US" sz="2700"/>
              <a:t>テレビ放送中止事件相次ぐ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ja-JP" altLang="en-US" sz="1800"/>
              <a:t>メディア総合研究所</a:t>
            </a:r>
            <a:r>
              <a:rPr lang="en-US" altLang="ja-JP" sz="1800"/>
              <a:t>『</a:t>
            </a:r>
            <a:r>
              <a:rPr lang="ja-JP" altLang="en-US" sz="1800"/>
              <a:t>放送中止事件</a:t>
            </a:r>
            <a:r>
              <a:rPr lang="en-US" altLang="ja-JP" sz="1800"/>
              <a:t>50</a:t>
            </a:r>
            <a:r>
              <a:rPr lang="ja-JP" altLang="en-US" sz="1800"/>
              <a:t>年</a:t>
            </a:r>
            <a:r>
              <a:rPr lang="en-US" altLang="ja-JP" sz="1800"/>
              <a:t>』</a:t>
            </a:r>
            <a:r>
              <a:rPr lang="ja-JP" altLang="en-US" sz="1800"/>
              <a:t>（花伝社、</a:t>
            </a:r>
            <a:r>
              <a:rPr lang="en-US" altLang="ja-JP" sz="1800"/>
              <a:t>2005</a:t>
            </a:r>
            <a:r>
              <a:rPr lang="ja-JP" altLang="en-US" sz="1800"/>
              <a:t>）</a:t>
            </a:r>
            <a:r>
              <a:rPr lang="ja-JP" altLang="en-US" sz="2200"/>
              <a:t> 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ja-JP" altLang="en-US" sz="2000"/>
              <a:t>「ひとりっ子」「南ベトナム海兵大隊戦記」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ja-JP" altLang="en-US" sz="2000"/>
              <a:t>北ベトナム報道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ja-JP" altLang="en-US" sz="2000"/>
              <a:t>テレビの「脱政治化」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ja-JP" altLang="en-US" sz="2700"/>
              <a:t>ジャーナリズム批判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52475"/>
            <a:ext cx="7696200" cy="923925"/>
          </a:xfrm>
        </p:spPr>
        <p:txBody>
          <a:bodyPr/>
          <a:lstStyle/>
          <a:p>
            <a:pPr eaLnBrk="1" hangingPunct="1"/>
            <a:r>
              <a:rPr lang="ja-JP" altLang="en-US"/>
              <a:t>岡本愛彦：私は貝になりたい</a:t>
            </a:r>
            <a:br>
              <a:rPr lang="ja-JP" altLang="en-US"/>
            </a:br>
            <a:r>
              <a:rPr lang="en-US" altLang="ja-JP" sz="1900">
                <a:hlinkClick r:id="rId3"/>
              </a:rPr>
              <a:t>http://www.geocities.co.jp/Hollywood-Theater/8207/kai.htm</a:t>
            </a:r>
            <a:r>
              <a:rPr lang="ja-JP" altLang="en-US" sz="1900"/>
              <a:t>　　</a:t>
            </a:r>
          </a:p>
        </p:txBody>
      </p:sp>
      <p:pic>
        <p:nvPicPr>
          <p:cNvPr id="13315" name="Picture 3" descr="私は貝になりたい1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665413"/>
            <a:ext cx="3379788" cy="2851150"/>
          </a:xfrm>
          <a:noFill/>
        </p:spPr>
      </p:pic>
      <p:pic>
        <p:nvPicPr>
          <p:cNvPr id="13316" name="Picture 4" descr="私は貝に成りたい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2825750"/>
            <a:ext cx="2770188" cy="2225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7E51126-D862-4D3E-8F5D-BC8FF6022480}" type="slidenum">
              <a:rPr kumimoji="0" lang="en-US" altLang="ja-JP" sz="1400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ja-JP" sz="1400">
              <a:latin typeface="Tahoma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z="2900"/>
              <a:t>浅沼委員長刺殺事件：</a:t>
            </a:r>
            <a:r>
              <a:rPr lang="en-US" altLang="ja-JP" sz="2900"/>
              <a:t>1960/10/12</a:t>
            </a:r>
          </a:p>
        </p:txBody>
      </p:sp>
      <p:sp>
        <p:nvSpPr>
          <p:cNvPr id="143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ja-JP" altLang="ja-JP"/>
          </a:p>
        </p:txBody>
      </p:sp>
      <p:pic>
        <p:nvPicPr>
          <p:cNvPr id="14341" name="Picture 4" descr="浅沼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2205038"/>
            <a:ext cx="5994400" cy="3111500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hlinkClick r:id="rId3"/>
              </a:rPr>
              <a:t>浅沼稲次郎社会党委員長刺殺事件</a:t>
            </a:r>
            <a:endParaRPr lang="ja-JP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400"/>
              <a:t>1960</a:t>
            </a:r>
            <a:r>
              <a:rPr lang="ja-JP" altLang="en-US" sz="2400"/>
              <a:t>年</a:t>
            </a:r>
            <a:r>
              <a:rPr lang="en-US" altLang="ja-JP" sz="2400"/>
              <a:t>10</a:t>
            </a:r>
            <a:r>
              <a:rPr lang="ja-JP" altLang="en-US" sz="2400"/>
              <a:t>月</a:t>
            </a:r>
            <a:r>
              <a:rPr lang="en-US" altLang="ja-JP" sz="2400"/>
              <a:t>12</a:t>
            </a:r>
            <a:r>
              <a:rPr lang="ja-JP" altLang="en-US" sz="2400"/>
              <a:t>日</a:t>
            </a:r>
            <a:r>
              <a:rPr lang="en-US" altLang="ja-JP" sz="2400"/>
              <a:t>15</a:t>
            </a:r>
            <a:r>
              <a:rPr lang="ja-JP" altLang="en-US" sz="2400"/>
              <a:t>時</a:t>
            </a:r>
            <a:r>
              <a:rPr lang="en-US" altLang="ja-JP" sz="2400"/>
              <a:t>5</a:t>
            </a:r>
            <a:r>
              <a:rPr lang="ja-JP" altLang="en-US" sz="2400"/>
              <a:t>分頃</a:t>
            </a:r>
          </a:p>
          <a:p>
            <a:pPr eaLnBrk="1" hangingPunct="1"/>
            <a:r>
              <a:rPr lang="ja-JP" altLang="en-US" sz="2400"/>
              <a:t>日比谷公会堂で演説中の日本社会党（現社民党）委員長、浅沼稲次郎が刃渡り</a:t>
            </a:r>
            <a:r>
              <a:rPr lang="en-US" altLang="ja-JP" sz="2400"/>
              <a:t>33</a:t>
            </a:r>
            <a:r>
              <a:rPr lang="ja-JP" altLang="en-US" sz="2400"/>
              <a:t>センチメートルの短刀（のちに銃剣と判明）を持った</a:t>
            </a:r>
            <a:r>
              <a:rPr lang="en-US" altLang="ja-JP" sz="2400"/>
              <a:t>17</a:t>
            </a:r>
            <a:r>
              <a:rPr lang="ja-JP" altLang="en-US" sz="2400"/>
              <a:t>歳の右翼少年に刺された</a:t>
            </a:r>
          </a:p>
          <a:p>
            <a:pPr eaLnBrk="1" hangingPunct="1"/>
            <a:r>
              <a:rPr lang="ja-JP" altLang="en-US" sz="2400"/>
              <a:t>犯人　山口二矢（やまぐちおとや） は少年鑑別所で自殺</a:t>
            </a:r>
          </a:p>
          <a:p>
            <a:pPr eaLnBrk="1" hangingPunct="1"/>
            <a:r>
              <a:rPr lang="ja-JP" altLang="en-US" sz="2400"/>
              <a:t>沢木耕太郎</a:t>
            </a:r>
            <a:r>
              <a:rPr lang="en-US" altLang="ja-JP" sz="2400"/>
              <a:t>『</a:t>
            </a:r>
            <a:r>
              <a:rPr lang="ja-JP" altLang="en-US" sz="2400"/>
              <a:t>テロルの決算</a:t>
            </a:r>
            <a:r>
              <a:rPr lang="en-US" altLang="ja-JP" sz="2400"/>
              <a:t>』</a:t>
            </a:r>
            <a:r>
              <a:rPr lang="ja-JP" altLang="en-US" sz="1800"/>
              <a:t>（第</a:t>
            </a:r>
            <a:r>
              <a:rPr lang="en-US" altLang="ja-JP" sz="1800"/>
              <a:t>10</a:t>
            </a:r>
            <a:r>
              <a:rPr lang="ja-JP" altLang="en-US" sz="1800"/>
              <a:t>回大宅壮一ノンフィクション賞受賞作品）</a:t>
            </a:r>
          </a:p>
          <a:p>
            <a:pPr eaLnBrk="1" hangingPunct="1"/>
            <a:r>
              <a:rPr lang="ja-JP" altLang="en-US" sz="2400"/>
              <a:t>長尾靖</a:t>
            </a:r>
            <a:r>
              <a:rPr lang="en-US" altLang="ja-JP" sz="2400"/>
              <a:t>(</a:t>
            </a:r>
            <a:r>
              <a:rPr lang="ja-JP" altLang="en-US" sz="2400"/>
              <a:t>毎日）は、少年が浅沼にとどめを刺そうとする瞬間を撮影し、日本人初のピューリッツァー賞を受賞</a:t>
            </a:r>
            <a:endParaRPr lang="en-US" altLang="ja-JP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25538"/>
            <a:ext cx="7696200" cy="550862"/>
          </a:xfrm>
        </p:spPr>
        <p:txBody>
          <a:bodyPr/>
          <a:lstStyle/>
          <a:p>
            <a:pPr eaLnBrk="1" hangingPunct="1"/>
            <a:r>
              <a:rPr lang="ja-JP" altLang="en-US" sz="2900">
                <a:hlinkClick r:id="rId3" action="ppaction://hlinkpres?slideindex=1&amp;slidetitle="/>
              </a:rPr>
              <a:t>ピューリッツァー賞</a:t>
            </a:r>
            <a:r>
              <a:rPr lang="ja-JP" altLang="en-US" sz="2900"/>
              <a:t>　日本人受賞者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1961</a:t>
            </a:r>
            <a:r>
              <a:rPr lang="ja-JP" altLang="en-US"/>
              <a:t>年　写真部門：</a:t>
            </a:r>
            <a:r>
              <a:rPr lang="en-US" altLang="ja-JP"/>
              <a:t>『</a:t>
            </a:r>
            <a:r>
              <a:rPr lang="ja-JP" altLang="en-US"/>
              <a:t>浅沼社会党委員長の暗殺</a:t>
            </a:r>
            <a:r>
              <a:rPr lang="en-US" altLang="ja-JP"/>
              <a:t>』</a:t>
            </a:r>
            <a:r>
              <a:rPr lang="ja-JP" altLang="en-US"/>
              <a:t>長尾靖（毎日新聞）  </a:t>
            </a:r>
          </a:p>
          <a:p>
            <a:pPr eaLnBrk="1" hangingPunct="1"/>
            <a:r>
              <a:rPr lang="en-US" altLang="ja-JP"/>
              <a:t>1966</a:t>
            </a:r>
            <a:r>
              <a:rPr lang="ja-JP" altLang="en-US"/>
              <a:t>年　写真部門：</a:t>
            </a:r>
            <a:r>
              <a:rPr lang="en-US" altLang="ja-JP"/>
              <a:t>『</a:t>
            </a:r>
            <a:r>
              <a:rPr lang="ja-JP" altLang="en-US"/>
              <a:t>安全への逃避</a:t>
            </a:r>
            <a:r>
              <a:rPr lang="en-US" altLang="ja-JP"/>
              <a:t>』</a:t>
            </a:r>
            <a:r>
              <a:rPr lang="ja-JP" altLang="en-US"/>
              <a:t>沢田教一（</a:t>
            </a:r>
            <a:r>
              <a:rPr lang="en-US" altLang="ja-JP"/>
              <a:t>UPI</a:t>
            </a:r>
            <a:r>
              <a:rPr lang="ja-JP" altLang="en-US"/>
              <a:t>通信社）  </a:t>
            </a:r>
          </a:p>
          <a:p>
            <a:pPr eaLnBrk="1" hangingPunct="1"/>
            <a:r>
              <a:rPr lang="en-US" altLang="ja-JP"/>
              <a:t>1968</a:t>
            </a:r>
            <a:r>
              <a:rPr lang="ja-JP" altLang="en-US"/>
              <a:t>年写真部門：</a:t>
            </a:r>
            <a:r>
              <a:rPr lang="en-US" altLang="ja-JP"/>
              <a:t>『</a:t>
            </a:r>
            <a:r>
              <a:rPr lang="ja-JP" altLang="en-US"/>
              <a:t>より良きころの夢</a:t>
            </a:r>
            <a:r>
              <a:rPr lang="en-US" altLang="ja-JP"/>
              <a:t>』</a:t>
            </a:r>
            <a:r>
              <a:rPr lang="ja-JP" altLang="en-US"/>
              <a:t>酒井淑夫（</a:t>
            </a:r>
            <a:r>
              <a:rPr lang="en-US" altLang="ja-JP"/>
              <a:t>UPI</a:t>
            </a:r>
            <a:r>
              <a:rPr lang="ja-JP" altLang="en-US"/>
              <a:t>通信社） </a:t>
            </a:r>
          </a:p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太平洋戦争とジャーナリズム</a:t>
            </a:r>
            <a:endParaRPr lang="en-US" altLang="ja-JP"/>
          </a:p>
          <a:p>
            <a:endParaRPr lang="en-US" altLang="ja-JP"/>
          </a:p>
          <a:p>
            <a:r>
              <a:rPr lang="en-US" altLang="ja-JP"/>
              <a:t>NHK </a:t>
            </a:r>
            <a:r>
              <a:rPr lang="ja-JP" altLang="en-US">
                <a:hlinkClick r:id="rId2"/>
              </a:rPr>
              <a:t>これは正義の戦いか　～ジャーナリストたちのベトナム戦争～</a:t>
            </a:r>
            <a:r>
              <a:rPr lang="ja-JP" altLang="en-US"/>
              <a:t> その時歴史が動いた　第</a:t>
            </a:r>
            <a:r>
              <a:rPr lang="en-US" altLang="ja-JP"/>
              <a:t>254</a:t>
            </a:r>
            <a:r>
              <a:rPr lang="ja-JP" altLang="en-US"/>
              <a:t>回</a:t>
            </a:r>
            <a:r>
              <a:rPr lang="en-US" altLang="ja-JP"/>
              <a:t>(06/05/31)</a:t>
            </a:r>
          </a:p>
          <a:p>
            <a:r>
              <a:rPr lang="ja-JP" altLang="ja-JP">
                <a:hlinkClick r:id="rId3"/>
              </a:rPr>
              <a:t>ベトナムの衝撃</a:t>
            </a:r>
            <a:r>
              <a:rPr lang="ja-JP" altLang="en-US">
                <a:hlinkClick r:id="rId3"/>
              </a:rPr>
              <a:t>～</a:t>
            </a:r>
            <a:r>
              <a:rPr lang="ja-JP" altLang="ja-JP">
                <a:hlinkClick r:id="rId3"/>
              </a:rPr>
              <a:t>アメリカ社会が揺らぎ始めた</a:t>
            </a:r>
            <a:r>
              <a:rPr lang="en-US" altLang="ja-JP"/>
              <a:t>   NHK</a:t>
            </a:r>
            <a:r>
              <a:rPr lang="ja-JP" altLang="en-US"/>
              <a:t>「映像の世紀」第</a:t>
            </a:r>
            <a:r>
              <a:rPr lang="en-US" altLang="ja-JP"/>
              <a:t>9</a:t>
            </a:r>
            <a:r>
              <a:rPr lang="ja-JP" altLang="en-US"/>
              <a:t>集</a:t>
            </a:r>
          </a:p>
        </p:txBody>
      </p:sp>
      <p:sp>
        <p:nvSpPr>
          <p:cNvPr id="1741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ベトナム戦争とジャーナリズム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3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143000"/>
          </a:xfrm>
        </p:spPr>
        <p:txBody>
          <a:bodyPr/>
          <a:lstStyle/>
          <a:p>
            <a:r>
              <a:rPr lang="ja-JP" altLang="en-US"/>
              <a:t>ベトナム戦争とは</a:t>
            </a:r>
          </a:p>
        </p:txBody>
      </p:sp>
      <p:sp>
        <p:nvSpPr>
          <p:cNvPr id="18435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57200" y="1844675"/>
            <a:ext cx="4040188" cy="4281488"/>
          </a:xfrm>
        </p:spPr>
        <p:txBody>
          <a:bodyPr/>
          <a:lstStyle/>
          <a:p>
            <a:r>
              <a:rPr lang="ja-JP" altLang="en-US" dirty="0"/>
              <a:t>インドシナ戦争後に南北に分裂したベトナムで発生した戦争（</a:t>
            </a:r>
            <a:r>
              <a:rPr lang="en-US" altLang="ja-JP" dirty="0"/>
              <a:t>1954~1975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ja-JP" altLang="en-US" dirty="0"/>
              <a:t>共産主義の侵攻をくいとめる（ドミノ理論）</a:t>
            </a:r>
            <a:endParaRPr lang="en-US" altLang="ja-JP" dirty="0"/>
          </a:p>
          <a:p>
            <a:r>
              <a:rPr lang="ja-JP" altLang="en-US" dirty="0"/>
              <a:t>南ベトナム：米、豪、韓国、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>
                <a:solidFill>
                  <a:srgbClr val="FF0000"/>
                </a:solidFill>
              </a:rPr>
              <a:t>　（</a:t>
            </a:r>
            <a:r>
              <a:rPr lang="ja-JP" altLang="en-US" b="1" dirty="0">
                <a:solidFill>
                  <a:srgbClr val="FF0000"/>
                </a:solidFill>
              </a:rPr>
              <a:t>日本）</a:t>
            </a:r>
            <a:r>
              <a:rPr lang="ja-JP" altLang="en-US" dirty="0"/>
              <a:t>ほか</a:t>
            </a:r>
            <a:endParaRPr lang="en-US" altLang="ja-JP" dirty="0"/>
          </a:p>
          <a:p>
            <a:r>
              <a:rPr lang="ja-JP" altLang="en-US" dirty="0"/>
              <a:t>北ベトナム＝南ベトナム解放民族戦線、北ベトナム、ソ連、中国ほか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18436" name="コンテンツ プレースホルダー 7"/>
          <p:cNvSpPr>
            <a:spLocks noGrp="1"/>
          </p:cNvSpPr>
          <p:nvPr>
            <p:ph sz="quarter" idx="4"/>
          </p:nvPr>
        </p:nvSpPr>
        <p:spPr>
          <a:xfrm>
            <a:off x="4645025" y="1844675"/>
            <a:ext cx="4175125" cy="4281488"/>
          </a:xfrm>
        </p:spPr>
        <p:txBody>
          <a:bodyPr/>
          <a:lstStyle/>
          <a:p>
            <a:r>
              <a:rPr lang="en-US" altLang="ja-JP"/>
              <a:t>1964</a:t>
            </a:r>
            <a:r>
              <a:rPr lang="ja-JP" altLang="en-US"/>
              <a:t>：トンキン湾事件</a:t>
            </a:r>
            <a:endParaRPr lang="en-US" altLang="ja-JP"/>
          </a:p>
          <a:p>
            <a:r>
              <a:rPr lang="en-US" altLang="ja-JP"/>
              <a:t>1965</a:t>
            </a:r>
            <a:r>
              <a:rPr lang="ja-JP" altLang="en-US"/>
              <a:t>：米軍の本格的な軍事介入始まる</a:t>
            </a:r>
            <a:endParaRPr lang="en-US" altLang="ja-JP"/>
          </a:p>
          <a:p>
            <a:r>
              <a:rPr lang="ja-JP" altLang="en-US"/>
              <a:t>韓国・</a:t>
            </a:r>
            <a:r>
              <a:rPr lang="en-US" altLang="ja-JP"/>
              <a:t>SEATO</a:t>
            </a:r>
            <a:r>
              <a:rPr lang="ja-JP" altLang="en-US"/>
              <a:t>軍の派遣</a:t>
            </a:r>
            <a:endParaRPr lang="en-US" altLang="ja-JP"/>
          </a:p>
          <a:p>
            <a:r>
              <a:rPr lang="en-US" altLang="ja-JP"/>
              <a:t>1968</a:t>
            </a:r>
            <a:r>
              <a:rPr lang="ja-JP" altLang="en-US"/>
              <a:t>：ソンミ村虐殺事件</a:t>
            </a:r>
            <a:endParaRPr lang="en-US" altLang="ja-JP"/>
          </a:p>
          <a:p>
            <a:r>
              <a:rPr lang="en-US" altLang="ja-JP"/>
              <a:t>1971</a:t>
            </a:r>
            <a:r>
              <a:rPr lang="ja-JP" altLang="en-US"/>
              <a:t>：ペンタゴンペパーズ事件</a:t>
            </a:r>
            <a:endParaRPr lang="en-US" altLang="ja-JP"/>
          </a:p>
          <a:p>
            <a:r>
              <a:rPr lang="en-US" altLang="ja-JP"/>
              <a:t>1973</a:t>
            </a:r>
            <a:r>
              <a:rPr lang="ja-JP" altLang="en-US"/>
              <a:t>：ニクソン大統領の終了宣言</a:t>
            </a:r>
            <a:endParaRPr lang="en-US" altLang="ja-JP"/>
          </a:p>
          <a:p>
            <a:r>
              <a:rPr lang="en-US" altLang="ja-JP"/>
              <a:t>1975</a:t>
            </a:r>
            <a:r>
              <a:rPr lang="ja-JP" altLang="en-US"/>
              <a:t>：南ベトナム崩壊</a:t>
            </a:r>
            <a:endParaRPr lang="en-US" altLang="ja-JP"/>
          </a:p>
          <a:p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19459" name="Picture 7" descr="sawada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543175"/>
            <a:ext cx="3771900" cy="2760663"/>
          </a:xfrm>
        </p:spPr>
      </p:pic>
      <p:pic>
        <p:nvPicPr>
          <p:cNvPr id="19460" name="Picture 8" descr="Sakai-Yoriyokiyu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636838"/>
            <a:ext cx="3600450" cy="278288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606D1EE6-C907-441C-93E7-AD78CA28E90E}" type="slidenum">
              <a:rPr kumimoji="0" lang="en-US" altLang="ja-JP" sz="1400"/>
              <a:pPr algn="r" eaLnBrk="1" hangingPunct="1"/>
              <a:t>18</a:t>
            </a:fld>
            <a:endParaRPr kumimoji="0" lang="en-US" altLang="ja-JP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914400"/>
            <a:ext cx="7469187" cy="762000"/>
          </a:xfrm>
        </p:spPr>
        <p:txBody>
          <a:bodyPr/>
          <a:lstStyle/>
          <a:p>
            <a:pPr eaLnBrk="1" hangingPunct="1"/>
            <a:r>
              <a:rPr lang="ja-JP" altLang="en-US"/>
              <a:t>ジャーナリズムの変質</a:t>
            </a:r>
          </a:p>
        </p:txBody>
      </p:sp>
      <p:sp>
        <p:nvSpPr>
          <p:cNvPr id="348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r>
              <a:rPr lang="ja-JP" altLang="en-US" sz="2700"/>
              <a:t>ラジオ・テレビ併存時代始まる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ja-JP" altLang="en-US" sz="2200"/>
              <a:t>映画の衰退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ja-JP" altLang="en-US" sz="2200"/>
              <a:t>私は貝になりたい</a:t>
            </a:r>
            <a:r>
              <a:rPr lang="en-US" altLang="ja-JP" sz="2200"/>
              <a:t>(1958)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ja-JP" altLang="en-US" sz="2700"/>
              <a:t>テレビ放送中止事件相次ぐ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ja-JP" altLang="en-US" sz="1800"/>
              <a:t>メディア総合研究所</a:t>
            </a:r>
            <a:r>
              <a:rPr lang="en-US" altLang="ja-JP" sz="1800"/>
              <a:t>『</a:t>
            </a:r>
            <a:r>
              <a:rPr lang="ja-JP" altLang="en-US" sz="1800"/>
              <a:t>放送中止事件</a:t>
            </a:r>
            <a:r>
              <a:rPr lang="en-US" altLang="ja-JP" sz="1800"/>
              <a:t>50</a:t>
            </a:r>
            <a:r>
              <a:rPr lang="ja-JP" altLang="en-US" sz="1800"/>
              <a:t>年</a:t>
            </a:r>
            <a:r>
              <a:rPr lang="en-US" altLang="ja-JP" sz="1800"/>
              <a:t>』</a:t>
            </a:r>
            <a:r>
              <a:rPr lang="ja-JP" altLang="en-US" sz="1800"/>
              <a:t>（花伝社、</a:t>
            </a:r>
            <a:r>
              <a:rPr lang="en-US" altLang="ja-JP" sz="1800"/>
              <a:t>2005</a:t>
            </a:r>
            <a:r>
              <a:rPr lang="ja-JP" altLang="en-US" sz="1800"/>
              <a:t>）</a:t>
            </a:r>
            <a:r>
              <a:rPr lang="ja-JP" altLang="en-US" sz="2200"/>
              <a:t> 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ja-JP" altLang="en-US" sz="2000"/>
              <a:t>「ひとりっ子」「南ベトナム海兵大隊戦記」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ja-JP" altLang="en-US" sz="2000"/>
              <a:t>北ベトナム報道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ja-JP" altLang="en-US" sz="2000"/>
              <a:t>テレビの「脱政治化」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ja-JP" altLang="en-US" sz="2700"/>
              <a:t>ジャーナリズム批判</a:t>
            </a:r>
          </a:p>
        </p:txBody>
      </p:sp>
    </p:spTree>
    <p:extLst>
      <p:ext uri="{BB962C8B-B14F-4D97-AF65-F5344CB8AC3E}">
        <p14:creationId xmlns:p14="http://schemas.microsoft.com/office/powerpoint/2010/main" val="35781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>
                <a:latin typeface="Tahoma" pitchFamily="34" charset="0"/>
              </a:rPr>
              <a:t>ジャーナリズム史</a:t>
            </a:r>
          </a:p>
        </p:txBody>
      </p:sp>
      <p:sp>
        <p:nvSpPr>
          <p:cNvPr id="409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ABBEF12-B498-4917-A999-67569D757FFB}" type="slidenum">
              <a:rPr kumimoji="0" lang="en-US" altLang="ja-JP" sz="1400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ja-JP" sz="1400">
              <a:latin typeface="Tahoma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036638"/>
          </a:xfrm>
        </p:spPr>
        <p:txBody>
          <a:bodyPr/>
          <a:lstStyle/>
          <a:p>
            <a:pPr eaLnBrk="1" hangingPunct="1"/>
            <a:r>
              <a:rPr lang="en-US" altLang="ja-JP"/>
              <a:t>1</a:t>
            </a:r>
            <a:r>
              <a:rPr lang="ja-JP" altLang="en-US"/>
              <a:t>．マス・メディア時代の到来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73238"/>
            <a:ext cx="7842250" cy="46085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ja-JP" altLang="en-US" dirty="0"/>
              <a:t>経済復興、高度経済成長時代へ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ja-JP" altLang="en-US" b="1" dirty="0">
                <a:solidFill>
                  <a:srgbClr val="FE2E18"/>
                </a:solidFill>
              </a:rPr>
              <a:t>大量生産</a:t>
            </a:r>
            <a:r>
              <a:rPr lang="en-US" altLang="ja-JP" b="1" dirty="0">
                <a:solidFill>
                  <a:srgbClr val="FE2E18"/>
                </a:solidFill>
              </a:rPr>
              <a:t>-</a:t>
            </a:r>
            <a:r>
              <a:rPr lang="ja-JP" altLang="en-US" b="1" dirty="0">
                <a:solidFill>
                  <a:srgbClr val="FE2E18"/>
                </a:solidFill>
              </a:rPr>
              <a:t>大量流通</a:t>
            </a:r>
            <a:r>
              <a:rPr lang="en-US" altLang="ja-JP" b="1" dirty="0">
                <a:solidFill>
                  <a:srgbClr val="FE2E18"/>
                </a:solidFill>
              </a:rPr>
              <a:t>-</a:t>
            </a:r>
            <a:r>
              <a:rPr lang="ja-JP" altLang="en-US" b="1" dirty="0">
                <a:solidFill>
                  <a:srgbClr val="FE2E18"/>
                </a:solidFill>
              </a:rPr>
              <a:t>大量消費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ja-JP" altLang="en-US" dirty="0"/>
              <a:t>安定化、上昇志向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ja-JP" altLang="en-US" dirty="0"/>
              <a:t>技術革新　社会的インフラ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ja-JP" altLang="en-US" dirty="0"/>
              <a:t>受け手の成長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ja-JP" alt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大衆文化状況</a:t>
            </a:r>
            <a:r>
              <a:rPr lang="ja-JP" altLang="en-US" dirty="0"/>
              <a:t>の出現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ja-JP" altLang="en-US" sz="2000" dirty="0"/>
              <a:t>テレビ時代</a:t>
            </a:r>
            <a:r>
              <a:rPr lang="en-US" altLang="ja-JP" sz="2000" dirty="0"/>
              <a:t>/</a:t>
            </a:r>
            <a:r>
              <a:rPr lang="ja-JP" altLang="en-US" sz="2000" dirty="0"/>
              <a:t>全集、文庫本、雑誌創刊</a:t>
            </a:r>
            <a:endParaRPr lang="en-US" altLang="ja-JP" sz="2000" dirty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ja-JP" altLang="en-US" sz="2000" b="1" dirty="0"/>
              <a:t>いまこれを読め</a:t>
            </a:r>
            <a:r>
              <a:rPr lang="ja-JP" altLang="en-US" sz="2000" dirty="0"/>
              <a:t>　　橋元良明</a:t>
            </a:r>
            <a:r>
              <a:rPr lang="ja-JP" altLang="en-US" sz="2000" dirty="0">
                <a:hlinkClick r:id="rId3"/>
              </a:rPr>
              <a:t>　</a:t>
            </a:r>
            <a:r>
              <a:rPr lang="en-US" altLang="ja-JP" sz="2000" dirty="0">
                <a:hlinkClick r:id="rId3"/>
              </a:rPr>
              <a:t>『</a:t>
            </a:r>
            <a:r>
              <a:rPr lang="ja-JP" altLang="en-US" sz="2000" dirty="0">
                <a:hlinkClick r:id="rId3"/>
              </a:rPr>
              <a:t>メディアと日本人</a:t>
            </a:r>
            <a:r>
              <a:rPr lang="en-US" altLang="ja-JP" sz="2000" dirty="0">
                <a:hlinkClick r:id="rId3"/>
              </a:rPr>
              <a:t>』</a:t>
            </a:r>
            <a:r>
              <a:rPr lang="ja-JP" altLang="en-US" sz="2000" dirty="0"/>
              <a:t> （岩波新書、</a:t>
            </a:r>
            <a:r>
              <a:rPr lang="en-US" altLang="ja-JP" sz="2000" dirty="0"/>
              <a:t>2011</a:t>
            </a:r>
            <a:r>
              <a:rPr lang="ja-JP" altLang="en-US" sz="2000" dirty="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16113"/>
            <a:ext cx="7981950" cy="4103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000"/>
              <a:t>識字率の増加？　</a:t>
            </a:r>
            <a:r>
              <a:rPr lang="ja-JP" altLang="en-US" sz="2000">
                <a:solidFill>
                  <a:srgbClr val="FF3300"/>
                </a:solidFill>
              </a:rPr>
              <a:t>メディア・リテラシー</a:t>
            </a:r>
            <a:r>
              <a:rPr lang="en-US" altLang="ja-JP" sz="2000">
                <a:solidFill>
                  <a:srgbClr val="FF3300"/>
                </a:solidFill>
              </a:rPr>
              <a:t>×</a:t>
            </a:r>
            <a:r>
              <a:rPr lang="ja-JP" altLang="en-US" sz="2000">
                <a:solidFill>
                  <a:srgbClr val="FF3300"/>
                </a:solidFill>
              </a:rPr>
              <a:t>デジタル・ディバイド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教育の発達？　</a:t>
            </a:r>
            <a:r>
              <a:rPr lang="ja-JP" altLang="en-US" sz="2000">
                <a:solidFill>
                  <a:srgbClr val="FF3300"/>
                </a:solidFill>
              </a:rPr>
              <a:t>大衆文化＝要約の時代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多種多様な図書館出現：</a:t>
            </a:r>
            <a:r>
              <a:rPr lang="en-US" altLang="ja-JP" sz="2000">
                <a:solidFill>
                  <a:srgbClr val="FF3300"/>
                </a:solidFill>
              </a:rPr>
              <a:t>internet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メディアの多様化：マルチメディア、多メディア、多チャンネル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/>
              <a:t>19</a:t>
            </a:r>
            <a:r>
              <a:rPr lang="ja-JP" altLang="en-US" sz="2000"/>
              <a:t>世紀末からのグローバリズムの進展；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コンピュータ社会の進展</a:t>
            </a:r>
            <a:r>
              <a:rPr lang="en-US" altLang="ja-JP" sz="2000"/>
              <a:t>→</a:t>
            </a:r>
            <a:r>
              <a:rPr lang="ja-JP" altLang="en-US" sz="2000"/>
              <a:t>デジタルコンテンツ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経済学者のロストウがいう、「離陸の時期」なのか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000"/>
              <a:t>伝統的社会　離陸の先行条件　</a:t>
            </a:r>
            <a:r>
              <a:rPr lang="ja-JP" altLang="en-US" sz="2000" b="1">
                <a:solidFill>
                  <a:srgbClr val="FF3300"/>
                </a:solidFill>
              </a:rPr>
              <a:t>離陸</a:t>
            </a:r>
            <a:r>
              <a:rPr lang="ja-JP" altLang="en-US" sz="2000"/>
              <a:t>　成熟への前進、高度大衆消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ja-JP" altLang="en-US" sz="2000"/>
              <a:t>　　費時代</a:t>
            </a:r>
            <a:r>
              <a:rPr lang="en-US" altLang="ja-JP" sz="2000" b="1">
                <a:solidFill>
                  <a:srgbClr val="FF3300"/>
                </a:solidFill>
              </a:rPr>
              <a:t>[</a:t>
            </a:r>
            <a:r>
              <a:rPr lang="ja-JP" altLang="en-US" sz="2000" b="1">
                <a:solidFill>
                  <a:srgbClr val="FF3300"/>
                </a:solidFill>
              </a:rPr>
              <a:t>大量情報消費社会</a:t>
            </a:r>
            <a:r>
              <a:rPr lang="en-US" altLang="ja-JP" sz="2000" b="1">
                <a:solidFill>
                  <a:srgbClr val="FF3300"/>
                </a:solidFill>
              </a:rPr>
              <a:t>]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000"/>
              <a:t>　豊かさ　消費者の力　　 大量生産　大量流通　大量消費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/>
              <a:t>5</a:t>
            </a:r>
            <a:r>
              <a:rPr lang="ja-JP" altLang="en-US" sz="2000"/>
              <a:t>つのマス　</a:t>
            </a:r>
            <a:r>
              <a:rPr lang="en-US" altLang="ja-JP" sz="2000"/>
              <a:t>mass production, mass transportation,</a:t>
            </a:r>
            <a:r>
              <a:rPr lang="ja-JP" altLang="en-US" sz="2000"/>
              <a:t>　</a:t>
            </a:r>
            <a:r>
              <a:rPr lang="en-US" altLang="ja-JP" sz="2000"/>
              <a:t>mass communication, mass sell,</a:t>
            </a:r>
            <a:r>
              <a:rPr lang="ja-JP" altLang="en-US" sz="2000"/>
              <a:t>　</a:t>
            </a:r>
            <a:r>
              <a:rPr lang="en-US" altLang="ja-JP" sz="2000"/>
              <a:t>mass consumption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マス・メディア</a:t>
            </a:r>
            <a:r>
              <a:rPr lang="en-US" altLang="ja-JP" sz="2000"/>
              <a:t>→</a:t>
            </a:r>
            <a:r>
              <a:rPr lang="ja-JP" altLang="en-US" sz="2000"/>
              <a:t>メディア？</a:t>
            </a:r>
          </a:p>
          <a:p>
            <a:pPr eaLnBrk="1" hangingPunct="1">
              <a:lnSpc>
                <a:spcPct val="80000"/>
              </a:lnSpc>
            </a:pPr>
            <a:endParaRPr lang="ja-JP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A0D1B49-E41A-432F-AF5F-9B001EC9258D}" type="slidenum">
              <a:rPr kumimoji="0" lang="en-US" altLang="ja-JP" sz="1400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ja-JP" sz="1400">
              <a:latin typeface="Tahoma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836613"/>
            <a:ext cx="7696200" cy="660400"/>
          </a:xfrm>
        </p:spPr>
        <p:txBody>
          <a:bodyPr/>
          <a:lstStyle/>
          <a:p>
            <a:pPr eaLnBrk="1" hangingPunct="1"/>
            <a:r>
              <a:rPr lang="en-US" altLang="ja-JP"/>
              <a:t>2</a:t>
            </a:r>
            <a:r>
              <a:rPr lang="ja-JP" altLang="en-US"/>
              <a:t>．新聞の転換期　昭和</a:t>
            </a:r>
            <a:r>
              <a:rPr lang="en-US" altLang="ja-JP"/>
              <a:t>30</a:t>
            </a:r>
            <a:r>
              <a:rPr lang="ja-JP" altLang="en-US"/>
              <a:t>年代</a:t>
            </a:r>
          </a:p>
        </p:txBody>
      </p:sp>
      <p:sp>
        <p:nvSpPr>
          <p:cNvPr id="61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7724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800">
                <a:latin typeface="ＭＳ Ｐゴシック" charset="-128"/>
              </a:rPr>
              <a:t>報道・製作・経営における質的変化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200">
                <a:latin typeface="ＭＳ Ｐゴシック" charset="-128"/>
              </a:rPr>
              <a:t>植字工程⇒漢テレ、モノタイプ、ファクシミリ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800">
                <a:latin typeface="ＭＳ Ｐゴシック" charset="-128"/>
              </a:rPr>
              <a:t>社会派キャンペーンの展開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ja-JP" sz="2800"/>
              <a:t>1960</a:t>
            </a:r>
            <a:r>
              <a:rPr lang="ja-JP" altLang="en-US" sz="2800">
                <a:latin typeface="ＭＳ Ｐゴシック" charset="-128"/>
              </a:rPr>
              <a:t>年　皇太子妃報道　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200">
                <a:latin typeface="ＭＳ Ｐゴシック" charset="-128"/>
              </a:rPr>
              <a:t>ミッチ</a:t>
            </a:r>
            <a:r>
              <a:rPr lang="en-US" altLang="ja-JP" sz="2200">
                <a:latin typeface="ＭＳ Ｐゴシック" charset="-128"/>
              </a:rPr>
              <a:t>-</a:t>
            </a:r>
            <a:r>
              <a:rPr lang="ja-JP" altLang="en-US" sz="2200">
                <a:latin typeface="ＭＳ Ｐゴシック" charset="-128"/>
              </a:rPr>
              <a:t>ブーム：報道協定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200">
                <a:latin typeface="ＭＳ Ｐゴシック" charset="-128"/>
              </a:rPr>
              <a:t>出版社系週刊誌の創刊</a:t>
            </a:r>
            <a:r>
              <a:rPr lang="en-US" altLang="ja-JP" sz="2200">
                <a:latin typeface="ＭＳ Ｐゴシック" charset="-128"/>
              </a:rPr>
              <a:t>/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ja-JP" sz="2800">
                <a:solidFill>
                  <a:srgbClr val="FE2E18"/>
                </a:solidFill>
              </a:rPr>
              <a:t>1960</a:t>
            </a:r>
            <a:r>
              <a:rPr lang="ja-JP" altLang="en-US" sz="2800">
                <a:solidFill>
                  <a:srgbClr val="FE2E18"/>
                </a:solidFill>
              </a:rPr>
              <a:t>年　安保「共同宣言」</a:t>
            </a:r>
            <a:r>
              <a:rPr lang="en-US" altLang="ja-JP" sz="2800">
                <a:solidFill>
                  <a:srgbClr val="FE2E18"/>
                </a:solidFill>
              </a:rPr>
              <a:t>/</a:t>
            </a:r>
            <a:r>
              <a:rPr lang="ja-JP" altLang="en-US" sz="2800">
                <a:solidFill>
                  <a:srgbClr val="FE2E18"/>
                </a:solidFill>
              </a:rPr>
              <a:t>社会党委員長刺殺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800"/>
              <a:t>誘拐報道　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ja-JP" sz="2800"/>
              <a:t>1961</a:t>
            </a:r>
            <a:r>
              <a:rPr lang="ja-JP" altLang="en-US" sz="2800"/>
              <a:t>年　嶋中事件</a:t>
            </a:r>
            <a:r>
              <a:rPr lang="ja-JP" altLang="en-US" sz="2200"/>
              <a:t>（中央公論社）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400"/>
              <a:t>ジャーナリズム史</a:t>
            </a:r>
            <a:endParaRPr kumimoji="0" lang="en-US" altLang="ja-JP" sz="1400"/>
          </a:p>
        </p:txBody>
      </p:sp>
      <p:sp>
        <p:nvSpPr>
          <p:cNvPr id="7171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3AEB7BA-390E-4250-8E5A-46D04FF2D106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1400"/>
          </a:p>
        </p:txBody>
      </p:sp>
      <p:sp>
        <p:nvSpPr>
          <p:cNvPr id="7172" name="フッター プレースホルダ 4"/>
          <p:cNvSpPr txBox="1">
            <a:spLocks noGrp="1"/>
          </p:cNvSpPr>
          <p:nvPr/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400"/>
              <a:t>ジャーナリズム史</a:t>
            </a:r>
          </a:p>
        </p:txBody>
      </p:sp>
      <p:sp>
        <p:nvSpPr>
          <p:cNvPr id="7173" name="スライド番号プレースホルダ 5"/>
          <p:cNvSpPr txBox="1">
            <a:spLocks noGrp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0C32DFD3-40F5-4353-9B80-A66B243DCCF5}" type="slidenum">
              <a:rPr kumimoji="0" lang="en-US" altLang="ja-JP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140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879475"/>
          </a:xfrm>
        </p:spPr>
        <p:txBody>
          <a:bodyPr/>
          <a:lstStyle/>
          <a:p>
            <a:pPr eaLnBrk="1" hangingPunct="1"/>
            <a:r>
              <a:rPr lang="en-US" altLang="ja-JP"/>
              <a:t>3.</a:t>
            </a:r>
            <a:r>
              <a:rPr lang="ja-JP" altLang="en-US"/>
              <a:t>放送メディアの台頭</a:t>
            </a:r>
            <a:endParaRPr lang="ja-JP" altLang="en-US">
              <a:latin typeface="ＭＳ Ｐゴシック" charset="-128"/>
            </a:endParaRP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844675"/>
            <a:ext cx="8208963" cy="4392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ja-JP" sz="2900" dirty="0">
                <a:latin typeface="ＭＳ Ｐゴシック" charset="-128"/>
              </a:rPr>
              <a:t>1953</a:t>
            </a:r>
            <a:r>
              <a:rPr lang="ja-JP" altLang="en-US" sz="2900" dirty="0">
                <a:latin typeface="ＭＳ Ｐゴシック" charset="-128"/>
              </a:rPr>
              <a:t>：ＮＨＫ　民間放送の開始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ja-JP" altLang="en-US" sz="2900" dirty="0">
                <a:latin typeface="ＭＳ Ｐゴシック" charset="-128"/>
              </a:rPr>
              <a:t>皇太子ご成婚：一大メディアイベント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</a:pPr>
            <a:r>
              <a:rPr lang="ja-JP" altLang="en-US" sz="2000" dirty="0">
                <a:latin typeface="ＭＳ Ｐゴシック" charset="-128"/>
              </a:rPr>
              <a:t>出版社系週刊誌、女性誌、少年マンガ誌の登場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ja-JP" sz="2900" dirty="0">
                <a:latin typeface="ＭＳ Ｐゴシック" charset="-128"/>
              </a:rPr>
              <a:t>1961</a:t>
            </a:r>
            <a:r>
              <a:rPr lang="ja-JP" altLang="en-US" sz="2900" dirty="0">
                <a:latin typeface="ＭＳ Ｐゴシック" charset="-128"/>
              </a:rPr>
              <a:t>：「ＴＶは一望の荒野か」：ミノーＦＣＣ委員長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ja-JP" altLang="en-US" sz="2900" dirty="0">
                <a:latin typeface="ＭＳ Ｐゴシック" charset="-128"/>
              </a:rPr>
              <a:t>一億総白痴化：大宅壮一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ja-JP" altLang="en-US" sz="2400" dirty="0"/>
              <a:t>「テレビに至っては、紙芝居</a:t>
            </a:r>
            <a:r>
              <a:rPr lang="ja-JP" altLang="en-US" sz="2400"/>
              <a:t>同様、否、</a:t>
            </a:r>
            <a:r>
              <a:rPr lang="ja-JP" altLang="en-US" sz="2400" dirty="0"/>
              <a:t>紙芝居以下の白痴番組が毎日ずらりと列</a:t>
            </a:r>
            <a:r>
              <a:rPr lang="ja-JP" altLang="en-US" sz="2400" dirty="0" err="1"/>
              <a:t>んで</a:t>
            </a:r>
            <a:r>
              <a:rPr lang="ja-JP" altLang="en-US" sz="2400" dirty="0"/>
              <a:t>いる。ラジオ、テレビという最も進歩したマスコミ機関によって、</a:t>
            </a:r>
            <a:r>
              <a:rPr lang="en-US" altLang="ja-JP" sz="2400" dirty="0"/>
              <a:t>『</a:t>
            </a:r>
            <a:r>
              <a:rPr lang="ja-JP" altLang="en-US" sz="2400" dirty="0"/>
              <a:t>一億総白痴化</a:t>
            </a:r>
            <a:r>
              <a:rPr lang="en-US" altLang="ja-JP" sz="2400" dirty="0"/>
              <a:t>』</a:t>
            </a:r>
            <a:r>
              <a:rPr lang="ja-JP" altLang="en-US" sz="2400" dirty="0"/>
              <a:t>運動が展開されていると言って好い」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700" dirty="0"/>
              <a:t>　　</a:t>
            </a:r>
            <a:r>
              <a:rPr lang="ja-JP" altLang="en-US" sz="2000" b="1" dirty="0"/>
              <a:t>（</a:t>
            </a:r>
            <a:r>
              <a:rPr lang="en-US" altLang="ja-JP" sz="2000" b="1" dirty="0"/>
              <a:t>『</a:t>
            </a:r>
            <a:r>
              <a:rPr lang="ja-JP" altLang="en-US" sz="2000" b="1" dirty="0"/>
              <a:t>週刊東京</a:t>
            </a:r>
            <a:r>
              <a:rPr lang="en-US" altLang="ja-JP" sz="2000" b="1" dirty="0"/>
              <a:t>』1957</a:t>
            </a:r>
            <a:r>
              <a:rPr lang="ja-JP" altLang="en-US" sz="2000" b="1" dirty="0"/>
              <a:t>年</a:t>
            </a:r>
            <a:r>
              <a:rPr lang="en-US" altLang="ja-JP" sz="2000" b="1" dirty="0"/>
              <a:t>2</a:t>
            </a:r>
            <a:r>
              <a:rPr lang="ja-JP" altLang="en-US" sz="2000" b="1" dirty="0"/>
              <a:t>月</a:t>
            </a:r>
            <a:r>
              <a:rPr lang="en-US" altLang="ja-JP" sz="2000" b="1" dirty="0"/>
              <a:t>2</a:t>
            </a:r>
            <a:r>
              <a:rPr lang="ja-JP" altLang="en-US" sz="2000" b="1" dirty="0"/>
              <a:t>日号） </a:t>
            </a:r>
            <a:endParaRPr lang="ja-JP" altLang="en-US" sz="2000" b="1" dirty="0">
              <a:latin typeface="ＭＳ Ｐゴシック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400"/>
              <a:t>ジャーナリズム史</a:t>
            </a:r>
            <a:endParaRPr kumimoji="0" lang="en-US" altLang="ja-JP" sz="1400"/>
          </a:p>
        </p:txBody>
      </p:sp>
      <p:sp>
        <p:nvSpPr>
          <p:cNvPr id="819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75E1CC-4A38-408A-98FC-1FE7CDCFAB66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ja-JP" sz="1400"/>
          </a:p>
        </p:txBody>
      </p:sp>
      <p:sp>
        <p:nvSpPr>
          <p:cNvPr id="8196" name="フッター プレースホルダ 5"/>
          <p:cNvSpPr txBox="1">
            <a:spLocks noGrp="1"/>
          </p:cNvSpPr>
          <p:nvPr/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400"/>
              <a:t>ジャーナリズム史</a:t>
            </a:r>
          </a:p>
        </p:txBody>
      </p:sp>
      <p:sp>
        <p:nvSpPr>
          <p:cNvPr id="8197" name="スライド番号プレースホルダ 6"/>
          <p:cNvSpPr txBox="1">
            <a:spLocks noGrp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F4A331F-4180-4BD2-997A-F38B1A0C8878}" type="slidenum">
              <a:rPr kumimoji="0" lang="en-US" altLang="ja-JP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ja-JP" sz="1400"/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908050"/>
            <a:ext cx="7696200" cy="768350"/>
          </a:xfrm>
        </p:spPr>
        <p:txBody>
          <a:bodyPr/>
          <a:lstStyle/>
          <a:p>
            <a:pPr eaLnBrk="1" hangingPunct="1"/>
            <a:r>
              <a:rPr lang="ja-JP" altLang="en-US" sz="2800"/>
              <a:t>皇太子ご成婚</a:t>
            </a:r>
            <a:r>
              <a:rPr lang="en-US" altLang="ja-JP" sz="2800"/>
              <a:t>(1959)/</a:t>
            </a:r>
            <a:r>
              <a:rPr lang="ja-JP" altLang="en-US" sz="2800"/>
              <a:t>ラジオドラマ「君の名は」</a:t>
            </a:r>
          </a:p>
        </p:txBody>
      </p:sp>
      <p:pic>
        <p:nvPicPr>
          <p:cNvPr id="8199" name="Picture 7" descr="皇太子ご成婚(1959)">
            <a:hlinkClick r:id="rId3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349500"/>
            <a:ext cx="3673475" cy="2532063"/>
          </a:xfrm>
        </p:spPr>
      </p:pic>
      <p:pic>
        <p:nvPicPr>
          <p:cNvPr id="8200" name="Picture 8" descr="君の名は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420938"/>
            <a:ext cx="3446463" cy="24638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400"/>
              <a:t>ジャーナリズム史</a:t>
            </a:r>
            <a:endParaRPr kumimoji="0" lang="en-US" altLang="ja-JP" sz="1400"/>
          </a:p>
        </p:txBody>
      </p:sp>
      <p:sp>
        <p:nvSpPr>
          <p:cNvPr id="921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A7EB22-0DA0-4905-8EB9-A30B4FC3AEF8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ja-JP" sz="1400"/>
          </a:p>
        </p:txBody>
      </p:sp>
      <p:sp>
        <p:nvSpPr>
          <p:cNvPr id="9220" name="フッター プレースホルダ 4"/>
          <p:cNvSpPr txBox="1">
            <a:spLocks noGrp="1"/>
          </p:cNvSpPr>
          <p:nvPr/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400"/>
              <a:t>ジャーナリズム史</a:t>
            </a:r>
          </a:p>
        </p:txBody>
      </p:sp>
      <p:sp>
        <p:nvSpPr>
          <p:cNvPr id="9221" name="スライド番号プレースホルダ 5"/>
          <p:cNvSpPr txBox="1">
            <a:spLocks noGrp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1BC9F45-E034-47C5-A1DE-820BC2F56D53}" type="slidenum">
              <a:rPr kumimoji="0" lang="en-US" altLang="ja-JP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ja-JP" sz="140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052513"/>
            <a:ext cx="7696200" cy="623887"/>
          </a:xfrm>
        </p:spPr>
        <p:txBody>
          <a:bodyPr/>
          <a:lstStyle/>
          <a:p>
            <a:pPr eaLnBrk="1" hangingPunct="1"/>
            <a:r>
              <a:rPr lang="ja-JP" altLang="en-US" sz="2900">
                <a:hlinkClick r:id="rId3"/>
              </a:rPr>
              <a:t>ＴＶの登場</a:t>
            </a:r>
            <a:r>
              <a:rPr lang="ja-JP" altLang="en-US" sz="2900"/>
              <a:t>：映画、ラジオ、出版メディアはどこへ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986713" cy="4038600"/>
          </a:xfrm>
        </p:spPr>
        <p:txBody>
          <a:bodyPr/>
          <a:lstStyle/>
          <a:p>
            <a:pPr eaLnBrk="1" hangingPunct="1"/>
            <a:r>
              <a:rPr lang="ja-JP" altLang="en-US"/>
              <a:t>大衆文化</a:t>
            </a:r>
            <a:r>
              <a:rPr lang="en-US" altLang="ja-JP"/>
              <a:t>: mass culture/popular culture</a:t>
            </a:r>
          </a:p>
          <a:p>
            <a:pPr lvl="1" eaLnBrk="1" hangingPunct="1"/>
            <a:r>
              <a:rPr lang="ja-JP" altLang="en-US"/>
              <a:t>茶の間から追い出されたラジオ</a:t>
            </a:r>
          </a:p>
          <a:p>
            <a:pPr lvl="1" eaLnBrk="1" hangingPunct="1"/>
            <a:r>
              <a:rPr lang="ja-JP" altLang="en-US"/>
              <a:t>映画：大衆娯楽の王座から転落</a:t>
            </a:r>
          </a:p>
          <a:p>
            <a:pPr lvl="1" eaLnBrk="1" hangingPunct="1"/>
            <a:r>
              <a:rPr lang="en-US" altLang="ja-JP"/>
              <a:t>60</a:t>
            </a:r>
            <a:r>
              <a:rPr lang="ja-JP" altLang="en-US"/>
              <a:t>年代まで出版花盛り；高度経済成長の波にのる</a:t>
            </a:r>
          </a:p>
          <a:p>
            <a:pPr lvl="2" eaLnBrk="1" hangingPunct="1"/>
            <a:r>
              <a:rPr lang="ja-JP" altLang="en-US"/>
              <a:t>出版点数の増加</a:t>
            </a:r>
          </a:p>
          <a:p>
            <a:pPr lvl="2" eaLnBrk="1" hangingPunct="1"/>
            <a:r>
              <a:rPr lang="ja-JP" altLang="en-US"/>
              <a:t>文庫本、講座本、各種週刊誌</a:t>
            </a:r>
          </a:p>
          <a:p>
            <a:pPr lvl="2" eaLnBrk="1" hangingPunct="1"/>
            <a:r>
              <a:rPr lang="ja-JP" altLang="en-US"/>
              <a:t>百科事典ブーム、全集ブーム</a:t>
            </a:r>
          </a:p>
          <a:p>
            <a:pPr lvl="2" eaLnBrk="1" hangingPunct="1"/>
            <a:r>
              <a:rPr lang="ja-JP" altLang="en-US"/>
              <a:t>政治、経済書、経営書ブーム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>
                <a:latin typeface="Tahoma" pitchFamily="34" charset="0"/>
              </a:rPr>
              <a:t>ジャーナリズム史</a:t>
            </a:r>
          </a:p>
        </p:txBody>
      </p:sp>
      <p:sp>
        <p:nvSpPr>
          <p:cNvPr id="1126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0599959-A182-4E97-AFBC-18F0069772B1}" type="slidenum">
              <a:rPr kumimoji="0" lang="en-US" altLang="ja-JP" sz="1400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ja-JP" sz="1400">
              <a:latin typeface="Tahoma" pitchFamily="34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Ｑ．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新・三種の神器？</a:t>
            </a:r>
          </a:p>
          <a:p>
            <a:pPr eaLnBrk="1" hangingPunct="1"/>
            <a:r>
              <a:rPr lang="ja-JP" altLang="en-US"/>
              <a:t>三種の神器：電気洗濯機、電気冷蔵庫、？</a:t>
            </a:r>
          </a:p>
          <a:p>
            <a:pPr lvl="1" eaLnBrk="1" hangingPunct="1"/>
            <a:r>
              <a:rPr lang="en-US" altLang="ja-JP"/>
              <a:t>1950</a:t>
            </a:r>
            <a:r>
              <a:rPr lang="ja-JP" altLang="en-US"/>
              <a:t>年代後半</a:t>
            </a:r>
          </a:p>
          <a:p>
            <a:pPr eaLnBrk="1" hangingPunct="1"/>
            <a:r>
              <a:rPr lang="ja-JP" altLang="en-US"/>
              <a:t>新三種の神器：３Ｃ</a:t>
            </a:r>
          </a:p>
          <a:p>
            <a:pPr lvl="1" eaLnBrk="1" hangingPunct="1"/>
            <a:r>
              <a:rPr lang="en-US" altLang="ja-JP"/>
              <a:t>1960</a:t>
            </a:r>
            <a:r>
              <a:rPr lang="ja-JP" altLang="en-US"/>
              <a:t>年代後半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>
                <a:latin typeface="Tahoma" pitchFamily="34" charset="0"/>
              </a:rPr>
              <a:t>ジャーナリズム史</a:t>
            </a:r>
          </a:p>
        </p:txBody>
      </p:sp>
      <p:sp>
        <p:nvSpPr>
          <p:cNvPr id="1229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9F301D1-B7F6-49B7-B81D-F83229F5FD42}" type="slidenum">
              <a:rPr kumimoji="0" lang="en-US" altLang="ja-JP" sz="1400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ja-JP" sz="1400">
              <a:latin typeface="Tahoma" pitchFamily="34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解説：三種の神器</a:t>
            </a:r>
            <a:r>
              <a:rPr lang="ja-JP" altLang="en-US" sz="1900"/>
              <a:t>（じんき）　皇位の象徴：鏡、剣、玉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ja-JP" altLang="en-US" sz="2200" dirty="0"/>
              <a:t>デジタル時代の新・三種の神器</a:t>
            </a:r>
          </a:p>
          <a:p>
            <a:pPr lvl="1" eaLnBrk="1" hangingPunct="1"/>
            <a:r>
              <a:rPr lang="ja-JP" altLang="en-US" sz="2200" dirty="0">
                <a:solidFill>
                  <a:srgbClr val="FF0000"/>
                </a:solidFill>
              </a:rPr>
              <a:t>デジカメ、薄型</a:t>
            </a:r>
            <a:r>
              <a:rPr lang="en-US" altLang="ja-JP" sz="2200" dirty="0">
                <a:solidFill>
                  <a:srgbClr val="FF0000"/>
                </a:solidFill>
              </a:rPr>
              <a:t>(</a:t>
            </a:r>
            <a:r>
              <a:rPr lang="ja-JP" altLang="en-US" sz="2200" dirty="0">
                <a:solidFill>
                  <a:srgbClr val="FF0000"/>
                </a:solidFill>
              </a:rPr>
              <a:t>ﾌﾟﾗｽﾞﾏ）テレビ、ＤＶＤレコーダー</a:t>
            </a:r>
          </a:p>
          <a:p>
            <a:pPr lvl="1" eaLnBrk="1" hangingPunct="1"/>
            <a:r>
              <a:rPr lang="ja-JP" altLang="en-US" sz="2200" dirty="0">
                <a:solidFill>
                  <a:srgbClr val="FF0000"/>
                </a:solidFill>
              </a:rPr>
              <a:t>ソニー神話の崩壊？</a:t>
            </a:r>
          </a:p>
          <a:p>
            <a:pPr eaLnBrk="1" hangingPunct="1"/>
            <a:r>
              <a:rPr lang="ja-JP" altLang="en-US" sz="2200"/>
              <a:t>三種の神器：電気洗濯機、電気冷蔵庫、</a:t>
            </a:r>
            <a:r>
              <a:rPr lang="ja-JP" altLang="en-US" sz="2200">
                <a:solidFill>
                  <a:srgbClr val="FF0000"/>
                </a:solidFill>
              </a:rPr>
              <a:t>白黒</a:t>
            </a:r>
            <a:r>
              <a:rPr lang="en-US" altLang="ja-JP" sz="2200" dirty="0">
                <a:solidFill>
                  <a:srgbClr val="FF0000"/>
                </a:solidFill>
              </a:rPr>
              <a:t>TV</a:t>
            </a:r>
          </a:p>
          <a:p>
            <a:pPr lvl="1" eaLnBrk="1" hangingPunct="1"/>
            <a:r>
              <a:rPr lang="en-US" altLang="ja-JP" sz="2200" dirty="0"/>
              <a:t>1950</a:t>
            </a:r>
            <a:r>
              <a:rPr lang="ja-JP" altLang="en-US" sz="2200" dirty="0"/>
              <a:t>年代後半</a:t>
            </a:r>
          </a:p>
          <a:p>
            <a:pPr eaLnBrk="1" hangingPunct="1"/>
            <a:r>
              <a:rPr lang="ja-JP" altLang="en-US" sz="2200" dirty="0"/>
              <a:t>新三種の神器：３Ｃ　</a:t>
            </a:r>
            <a:r>
              <a:rPr lang="en-US" altLang="ja-JP" sz="2200" dirty="0"/>
              <a:t>Car, Cooler, </a:t>
            </a:r>
            <a:r>
              <a:rPr lang="en-US" altLang="ja-JP" sz="2200" dirty="0" err="1"/>
              <a:t>Colour</a:t>
            </a:r>
            <a:r>
              <a:rPr lang="en-US" altLang="ja-JP" sz="2200" dirty="0"/>
              <a:t> TV</a:t>
            </a:r>
          </a:p>
          <a:p>
            <a:pPr lvl="1" eaLnBrk="1" hangingPunct="1"/>
            <a:r>
              <a:rPr lang="en-US" altLang="ja-JP" sz="2200" dirty="0"/>
              <a:t>1960</a:t>
            </a:r>
            <a:r>
              <a:rPr lang="ja-JP" altLang="en-US" sz="2200" dirty="0"/>
              <a:t>年代後半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</TotalTime>
  <Words>548</Words>
  <Application>Microsoft Office PowerPoint</Application>
  <PresentationFormat>画面に合わせる (4:3)</PresentationFormat>
  <Paragraphs>143</Paragraphs>
  <Slides>18</Slides>
  <Notes>16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Studio</vt:lpstr>
      <vt:lpstr>ジャーナリズム史Ⅱ　 第8-9回</vt:lpstr>
      <vt:lpstr>1．マス・メディア時代の到来</vt:lpstr>
      <vt:lpstr>PowerPoint プレゼンテーション</vt:lpstr>
      <vt:lpstr>2．新聞の転換期　昭和30年代</vt:lpstr>
      <vt:lpstr>3.放送メディアの台頭</vt:lpstr>
      <vt:lpstr>皇太子ご成婚(1959)/ラジオドラマ「君の名は」</vt:lpstr>
      <vt:lpstr>ＴＶの登場：映画、ラジオ、出版メディアはどこへ</vt:lpstr>
      <vt:lpstr>Ｑ．</vt:lpstr>
      <vt:lpstr>解説：三種の神器（じんき）　皇位の象徴：鏡、剣、玉</vt:lpstr>
      <vt:lpstr>ジャーナリズムの変質</vt:lpstr>
      <vt:lpstr>岡本愛彦：私は貝になりたい http://www.geocities.co.jp/Hollywood-Theater/8207/kai.htm　　</vt:lpstr>
      <vt:lpstr>浅沼委員長刺殺事件：1960/10/12</vt:lpstr>
      <vt:lpstr>浅沼稲次郎社会党委員長刺殺事件</vt:lpstr>
      <vt:lpstr>ピューリッツァー賞　日本人受賞者</vt:lpstr>
      <vt:lpstr>ベトナム戦争とジャーナリズム</vt:lpstr>
      <vt:lpstr>ベトナム戦争とは</vt:lpstr>
      <vt:lpstr>PowerPoint プレゼンテーション</vt:lpstr>
      <vt:lpstr>ジャーナリズムの変質</vt:lpstr>
    </vt:vector>
  </TitlesOfParts>
  <Company>上智大学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ジャーナリズム史第7－８回</dc:title>
  <dc:creator>鈴木雄雅</dc:creator>
  <cp:lastModifiedBy>s-yuga  TOSHIBA-1</cp:lastModifiedBy>
  <cp:revision>138</cp:revision>
  <cp:lastPrinted>2014-11-18T01:26:12Z</cp:lastPrinted>
  <dcterms:created xsi:type="dcterms:W3CDTF">2000-10-24T00:16:13Z</dcterms:created>
  <dcterms:modified xsi:type="dcterms:W3CDTF">2017-11-20T10:12:28Z</dcterms:modified>
</cp:coreProperties>
</file>