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8" r:id="rId1"/>
  </p:sldMasterIdLst>
  <p:notesMasterIdLst>
    <p:notesMasterId r:id="rId15"/>
  </p:notesMasterIdLst>
  <p:handoutMasterIdLst>
    <p:handoutMasterId r:id="rId16"/>
  </p:handoutMasterIdLst>
  <p:sldIdLst>
    <p:sldId id="279" r:id="rId2"/>
    <p:sldId id="263" r:id="rId3"/>
    <p:sldId id="276" r:id="rId4"/>
    <p:sldId id="275" r:id="rId5"/>
    <p:sldId id="277" r:id="rId6"/>
    <p:sldId id="278" r:id="rId7"/>
    <p:sldId id="280" r:id="rId8"/>
    <p:sldId id="281" r:id="rId9"/>
    <p:sldId id="282" r:id="rId10"/>
    <p:sldId id="285" r:id="rId11"/>
    <p:sldId id="283" r:id="rId12"/>
    <p:sldId id="284" r:id="rId13"/>
    <p:sldId id="264" r:id="rId14"/>
  </p:sldIdLst>
  <p:sldSz cx="9144000" cy="6858000" type="screen4x3"/>
  <p:notesSz cx="6888163" cy="100203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3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4" d="100"/>
        <a:sy n="11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871" cy="501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1698" y="0"/>
            <a:ext cx="2984871" cy="501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7546"/>
            <a:ext cx="2984871" cy="501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1698" y="9517546"/>
            <a:ext cx="2984871" cy="501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02CA598A-BEF7-453C-9265-CD1D06C3308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688680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871" cy="501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1698" y="0"/>
            <a:ext cx="2984871" cy="501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750888"/>
            <a:ext cx="5008563" cy="3757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817" y="4759643"/>
            <a:ext cx="5510530" cy="4509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7546"/>
            <a:ext cx="2984871" cy="501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1698" y="9517546"/>
            <a:ext cx="2984871" cy="501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637B2A5D-6BEE-4A72-BAA5-3B487449EFF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537547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タイトル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7" name="サブタイトル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grpSp>
        <p:nvGrpSpPr>
          <p:cNvPr id="2" name="グループ化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フリーフォーム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フリーフォーム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コネクタ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付プレースホルダー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 altLang="ja-JP"/>
          </a:p>
        </p:txBody>
      </p:sp>
      <p:sp>
        <p:nvSpPr>
          <p:cNvPr id="19" name="フッター プレースホルダー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ja-JP" altLang="en-US" smtClean="0"/>
              <a:t>ジャーナリズム史</a:t>
            </a:r>
            <a:r>
              <a:rPr lang="en-US" altLang="ja-JP" smtClean="0"/>
              <a:t>Ⅱ</a:t>
            </a:r>
            <a:endParaRPr lang="en-US" altLang="ja-JP"/>
          </a:p>
        </p:txBody>
      </p:sp>
      <p:sp>
        <p:nvSpPr>
          <p:cNvPr id="27" name="スライド番号プレースホルダー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77427C5-E3D6-4689-B276-7EB1DC9390F6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ja-JP" altLang="en-US" smtClean="0"/>
              <a:t>ジャーナリズム史</a:t>
            </a:r>
            <a:r>
              <a:rPr lang="en-US" altLang="ja-JP" smtClean="0"/>
              <a:t>Ⅱ</a:t>
            </a: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04FFB28-C726-4EF9-AD26-AD2CCCF080F2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ja-JP" altLang="en-US" smtClean="0"/>
              <a:t>ジャーナリズム史</a:t>
            </a:r>
            <a:r>
              <a:rPr lang="en-US" altLang="ja-JP" smtClean="0"/>
              <a:t>Ⅱ</a:t>
            </a: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04FFB28-C726-4EF9-AD26-AD2CCCF080F2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ja-JP" altLang="en-US" smtClean="0"/>
              <a:t>ジャーナリズム史</a:t>
            </a:r>
            <a:r>
              <a:rPr lang="en-US" altLang="ja-JP" smtClean="0"/>
              <a:t>Ⅱ</a:t>
            </a: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9E72C48-56DB-4609-A038-D8CE2B2D2A7F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ja-JP" altLang="en-US" smtClean="0"/>
              <a:t>ジャーナリズム史</a:t>
            </a:r>
            <a:r>
              <a:rPr lang="en-US" altLang="ja-JP" smtClean="0"/>
              <a:t>Ⅱ</a:t>
            </a: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4117A4F-A499-461A-8AA7-2FEFC25F9E5B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7" name="山形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山形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ja-JP" altLang="en-US" smtClean="0"/>
              <a:t>ジャーナリズム史</a:t>
            </a:r>
            <a:r>
              <a:rPr lang="en-US" altLang="ja-JP" smtClean="0"/>
              <a:t>Ⅱ</a:t>
            </a: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B4C7718-743E-4D58-BC87-4FD199595AEA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ja-JP" altLang="en-US" smtClean="0"/>
              <a:t>ジャーナリズム史</a:t>
            </a:r>
            <a:r>
              <a:rPr lang="en-US" altLang="ja-JP" smtClean="0"/>
              <a:t>Ⅱ</a:t>
            </a:r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4809ACD-6C98-4393-9288-7244720A0FF2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ja-JP" altLang="en-US" smtClean="0"/>
              <a:t>ジャーナリズム史</a:t>
            </a:r>
            <a:r>
              <a:rPr lang="en-US" altLang="ja-JP" smtClean="0"/>
              <a:t>Ⅱ</a:t>
            </a:r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B6ABED6-809B-4D26-B42B-FF5C710761E5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ja-JP" altLang="en-US" smtClean="0"/>
              <a:t>ジャーナリズム史</a:t>
            </a:r>
            <a:r>
              <a:rPr lang="en-US" altLang="ja-JP" smtClean="0"/>
              <a:t>Ⅱ</a:t>
            </a:r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A9062F1-4159-47D4-9F11-50C04C4D4FC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ja-JP" altLang="en-US" smtClean="0"/>
              <a:t>ジャーナリズム史</a:t>
            </a:r>
            <a:r>
              <a:rPr lang="en-US" altLang="ja-JP" smtClean="0"/>
              <a:t>Ⅱ</a:t>
            </a: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04FFB28-C726-4EF9-AD26-AD2CCCF080F2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ja-JP" altLang="en-US" smtClean="0"/>
              <a:t>ジャーナリズム史</a:t>
            </a:r>
            <a:r>
              <a:rPr lang="en-US" altLang="ja-JP" smtClean="0"/>
              <a:t>Ⅱ</a:t>
            </a: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05A5D5F-C722-482F-BFC1-A0D45D5CA2EC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8" name="フリーフォーム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フリーフォーム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線コネクタ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山形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山形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フリーフォーム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フリーフォーム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線コネクタ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タイトル プレースホルダー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0" name="テキスト プレースホルダー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ー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altLang="ja-JP"/>
          </a:p>
        </p:txBody>
      </p:sp>
      <p:sp>
        <p:nvSpPr>
          <p:cNvPr id="22" name="フッター プレースホルダー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ja-JP" altLang="en-US" smtClean="0"/>
              <a:t>ジャーナリズム史</a:t>
            </a:r>
            <a:r>
              <a:rPr lang="en-US" altLang="ja-JP" smtClean="0"/>
              <a:t>Ⅱ</a:t>
            </a:r>
            <a:endParaRPr lang="en-US" altLang="ja-JP"/>
          </a:p>
        </p:txBody>
      </p:sp>
      <p:sp>
        <p:nvSpPr>
          <p:cNvPr id="18" name="スライド番号プレースホルダー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04FFB28-C726-4EF9-AD26-AD2CCCF080F2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1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web.cc.sophia.ac.jp/s-yuga/gakubu/JHchronology1980.xl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web.cc.sophia.ac.jp/s-yuga/gakubu/JHlec17.htm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pweb.sophia.ac.jp/~s-yuga/gakubu/JHchronology1945-1.xl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ouko.com/00/01/S25/132.HTM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9"/>
          <p:cNvSpPr txBox="1">
            <a:spLocks noGrp="1" noChangeArrowheads="1"/>
          </p:cNvSpPr>
          <p:nvPr/>
        </p:nvSpPr>
        <p:spPr bwMode="auto">
          <a:xfrm>
            <a:off x="6858000" y="63912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/>
            <a:fld id="{EBEB65E7-5889-46E8-9452-92E480AA72BF}" type="slidenum">
              <a:rPr kumimoji="0" lang="en-US" altLang="ja-JP" sz="1400"/>
              <a:pPr algn="ctr" eaLnBrk="1" hangingPunct="1"/>
              <a:t>1</a:t>
            </a:fld>
            <a:endParaRPr kumimoji="0" lang="en-US" altLang="ja-JP" sz="1400"/>
          </a:p>
        </p:txBody>
      </p:sp>
      <p:sp>
        <p:nvSpPr>
          <p:cNvPr id="3077" name="Rectangle 3"/>
          <p:cNvSpPr>
            <a:spLocks noGrp="1" noChangeArrowheads="1"/>
          </p:cNvSpPr>
          <p:nvPr>
            <p:ph idx="1"/>
          </p:nvPr>
        </p:nvSpPr>
        <p:spPr>
          <a:xfrm>
            <a:off x="1435608" y="2348880"/>
            <a:ext cx="7498080" cy="3899520"/>
          </a:xfrm>
        </p:spPr>
        <p:txBody>
          <a:bodyPr anchor="ctr"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ja-JP" altLang="en-US" dirty="0" smtClean="0"/>
              <a:t>昭和</a:t>
            </a:r>
            <a:r>
              <a:rPr lang="en-US" altLang="ja-JP" dirty="0" smtClean="0"/>
              <a:t>40</a:t>
            </a:r>
            <a:r>
              <a:rPr lang="ja-JP" altLang="en-US" dirty="0" smtClean="0"/>
              <a:t>年代　放送メディアの台頭</a:t>
            </a:r>
            <a:r>
              <a:rPr lang="ja-JP" altLang="en-US" sz="3300" dirty="0" smtClean="0"/>
              <a:t>　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3300" dirty="0" smtClean="0"/>
              <a:t>ジャーナリズムの変質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 dirty="0">
                <a:hlinkClick r:id="rId3"/>
              </a:rPr>
              <a:t>ジャーナリズム事件史</a:t>
            </a:r>
            <a:r>
              <a:rPr lang="en-US" altLang="ja-JP" sz="2800" dirty="0">
                <a:hlinkClick r:id="rId3"/>
              </a:rPr>
              <a:t>(2):</a:t>
            </a:r>
            <a:r>
              <a:rPr lang="en-US" altLang="ja-JP" sz="2800" dirty="0" smtClean="0">
                <a:hlinkClick r:id="rId3"/>
              </a:rPr>
              <a:t>1980-2006</a:t>
            </a:r>
            <a:endParaRPr lang="en-US" altLang="ja-JP" sz="2800" dirty="0" smtClean="0"/>
          </a:p>
          <a:p>
            <a:pPr eaLnBrk="1" hangingPunct="1">
              <a:lnSpc>
                <a:spcPct val="90000"/>
              </a:lnSpc>
            </a:pPr>
            <a:r>
              <a:rPr lang="ja-JP" altLang="en-US" sz="2800" dirty="0" smtClean="0">
                <a:hlinkClick r:id="rId4"/>
              </a:rPr>
              <a:t>授業ページ</a:t>
            </a:r>
            <a:endParaRPr lang="en-US" altLang="ja-JP" sz="2800" dirty="0" smtClean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ジャーナリズム史</a:t>
            </a:r>
            <a:r>
              <a:rPr lang="en-US" altLang="ja-JP" smtClean="0"/>
              <a:t>Ⅱ</a:t>
            </a:r>
            <a:endParaRPr lang="en-US" altLang="ja-JP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52736"/>
            <a:ext cx="8229600" cy="1800200"/>
          </a:xfrm>
        </p:spPr>
        <p:txBody>
          <a:bodyPr anchor="ctr" anchorCtr="1">
            <a:normAutofit/>
          </a:bodyPr>
          <a:lstStyle/>
          <a:p>
            <a:pPr algn="ctr" eaLnBrk="1" hangingPunct="1"/>
            <a:r>
              <a:rPr lang="ja-JP" altLang="en-US" sz="4100" i="1" dirty="0" smtClean="0"/>
              <a:t>ジャーナリズム史</a:t>
            </a:r>
            <a:r>
              <a:rPr lang="en-US" altLang="ja-JP" sz="4100" i="1" dirty="0" smtClean="0"/>
              <a:t>Ⅱ</a:t>
            </a:r>
            <a:r>
              <a:rPr lang="ja-JP" altLang="en-US" sz="4100" i="1" dirty="0" smtClean="0"/>
              <a:t>　</a:t>
            </a:r>
            <a:r>
              <a:rPr lang="en-US" altLang="ja-JP" sz="4100" i="1" dirty="0" smtClean="0"/>
              <a:t/>
            </a:r>
            <a:br>
              <a:rPr lang="en-US" altLang="ja-JP" sz="4100" i="1" dirty="0" smtClean="0"/>
            </a:br>
            <a:r>
              <a:rPr lang="ja-JP" altLang="en-US" sz="4100" i="1" dirty="0" smtClean="0"/>
              <a:t>第</a:t>
            </a:r>
            <a:r>
              <a:rPr lang="en-US" altLang="ja-JP" sz="4100" i="1" dirty="0" smtClean="0"/>
              <a:t>10-11</a:t>
            </a:r>
            <a:r>
              <a:rPr lang="ja-JP" altLang="en-US" sz="4100" i="1" dirty="0" smtClean="0"/>
              <a:t>回</a:t>
            </a:r>
            <a:endParaRPr lang="en-US" altLang="ja-JP" sz="41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タイトル 1"/>
          <p:cNvSpPr>
            <a:spLocks noGrp="1"/>
          </p:cNvSpPr>
          <p:nvPr>
            <p:ph type="ctrTitle"/>
          </p:nvPr>
        </p:nvSpPr>
        <p:spPr>
          <a:xfrm>
            <a:off x="685800" y="836613"/>
            <a:ext cx="7772400" cy="1152525"/>
          </a:xfrm>
        </p:spPr>
        <p:txBody>
          <a:bodyPr/>
          <a:lstStyle/>
          <a:p>
            <a:r>
              <a:rPr lang="ja-JP" altLang="en-US" smtClean="0"/>
              <a:t>昭和：２つの「</a:t>
            </a:r>
            <a:r>
              <a:rPr lang="en-US" altLang="ja-JP" smtClean="0"/>
              <a:t>14</a:t>
            </a:r>
            <a:r>
              <a:rPr lang="ja-JP" altLang="en-US" smtClean="0"/>
              <a:t>年間」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ja-JP" altLang="en-US" dirty="0" smtClean="0"/>
              <a:t>昭和</a:t>
            </a:r>
            <a:r>
              <a:rPr lang="en-US" altLang="ja-JP" dirty="0" smtClean="0"/>
              <a:t>6</a:t>
            </a:r>
            <a:r>
              <a:rPr lang="ja-JP" altLang="en-US" dirty="0" smtClean="0"/>
              <a:t>年</a:t>
            </a:r>
            <a:r>
              <a:rPr lang="en-US" altLang="ja-JP" dirty="0" smtClean="0"/>
              <a:t>(1931)</a:t>
            </a:r>
            <a:r>
              <a:rPr lang="ja-JP" altLang="en-US" dirty="0" smtClean="0"/>
              <a:t>～</a:t>
            </a:r>
            <a:r>
              <a:rPr lang="en-US" altLang="ja-JP" dirty="0" smtClean="0"/>
              <a:t>20</a:t>
            </a:r>
            <a:r>
              <a:rPr lang="ja-JP" altLang="en-US" dirty="0" smtClean="0"/>
              <a:t>年</a:t>
            </a:r>
            <a:r>
              <a:rPr lang="en-US" altLang="ja-JP" dirty="0" smtClean="0"/>
              <a:t>(1945)</a:t>
            </a:r>
          </a:p>
          <a:p>
            <a:pPr>
              <a:defRPr/>
            </a:pPr>
            <a:r>
              <a:rPr lang="ja-JP" altLang="en-US" dirty="0" smtClean="0"/>
              <a:t>昭和</a:t>
            </a:r>
            <a:r>
              <a:rPr lang="en-US" altLang="ja-JP" dirty="0" smtClean="0"/>
              <a:t>35</a:t>
            </a:r>
            <a:r>
              <a:rPr lang="ja-JP" altLang="en-US" dirty="0" smtClean="0"/>
              <a:t>年</a:t>
            </a:r>
            <a:r>
              <a:rPr lang="en-US" altLang="ja-JP" dirty="0" smtClean="0"/>
              <a:t>(1960)</a:t>
            </a:r>
            <a:r>
              <a:rPr lang="ja-JP" altLang="en-US" dirty="0" smtClean="0"/>
              <a:t>～</a:t>
            </a:r>
            <a:r>
              <a:rPr lang="en-US" altLang="ja-JP" dirty="0" smtClean="0"/>
              <a:t>49</a:t>
            </a:r>
            <a:r>
              <a:rPr lang="ja-JP" altLang="en-US" dirty="0" smtClean="0"/>
              <a:t>年</a:t>
            </a:r>
            <a:r>
              <a:rPr lang="en-US" altLang="ja-JP" dirty="0" smtClean="0"/>
              <a:t>(1974)</a:t>
            </a:r>
          </a:p>
          <a:p>
            <a:pPr>
              <a:defRPr/>
            </a:pPr>
            <a:r>
              <a:rPr lang="ja-JP" altLang="en-US" dirty="0" smtClean="0"/>
              <a:t>保坂正康「昭和史のかたち」（毎日</a:t>
            </a:r>
            <a:r>
              <a:rPr lang="en-US" altLang="ja-JP" dirty="0" smtClean="0"/>
              <a:t>12/09/03)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5575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ja-JP" altLang="en-US" dirty="0" smtClean="0"/>
              <a:t>軍事主導体制の時代</a:t>
            </a:r>
            <a:endParaRPr lang="en-US" altLang="ja-JP" dirty="0" smtClean="0"/>
          </a:p>
          <a:p>
            <a:r>
              <a:rPr lang="ja-JP" altLang="en-US" dirty="0" smtClean="0">
                <a:solidFill>
                  <a:schemeClr val="bg1"/>
                </a:solidFill>
              </a:rPr>
              <a:t>満州事変－太平洋戦争</a:t>
            </a:r>
            <a:endParaRPr lang="en-US" altLang="ja-JP" dirty="0" smtClean="0">
              <a:solidFill>
                <a:schemeClr val="bg1"/>
              </a:solidFill>
            </a:endParaRPr>
          </a:p>
          <a:p>
            <a:r>
              <a:rPr lang="ja-JP" altLang="en-US" dirty="0" smtClean="0">
                <a:solidFill>
                  <a:schemeClr val="bg1"/>
                </a:solidFill>
              </a:rPr>
              <a:t>大日本帝国の解体</a:t>
            </a:r>
            <a:endParaRPr lang="en-US" altLang="ja-JP" dirty="0" smtClean="0">
              <a:solidFill>
                <a:schemeClr val="bg1"/>
              </a:solidFill>
            </a:endParaRPr>
          </a:p>
          <a:p>
            <a:r>
              <a:rPr lang="ja-JP" altLang="en-US" dirty="0" smtClean="0">
                <a:solidFill>
                  <a:schemeClr val="bg1"/>
                </a:solidFill>
              </a:rPr>
              <a:t>短期間に世界に冠たる軍事国家（日清・日露・第一次大戦）</a:t>
            </a:r>
            <a:endParaRPr lang="en-US" altLang="ja-JP" dirty="0" smtClean="0">
              <a:solidFill>
                <a:schemeClr val="bg1"/>
              </a:solidFill>
            </a:endParaRPr>
          </a:p>
          <a:p>
            <a:r>
              <a:rPr lang="ja-JP" altLang="en-US" dirty="0" smtClean="0">
                <a:solidFill>
                  <a:schemeClr val="bg1"/>
                </a:solidFill>
              </a:rPr>
              <a:t>全てを軍事に収斂する国家を作り上げて失敗</a:t>
            </a:r>
            <a:endParaRPr lang="en-US" altLang="ja-JP" dirty="0" smtClean="0">
              <a:solidFill>
                <a:schemeClr val="bg1"/>
              </a:solidFill>
            </a:endParaRPr>
          </a:p>
          <a:p>
            <a:r>
              <a:rPr lang="ja-JP" altLang="en-US" dirty="0" smtClean="0">
                <a:solidFill>
                  <a:schemeClr val="bg1"/>
                </a:solidFill>
              </a:rPr>
              <a:t>「満蒙は日本の生命線」</a:t>
            </a:r>
            <a:endParaRPr lang="en-US" altLang="ja-JP" dirty="0" smtClean="0">
              <a:solidFill>
                <a:schemeClr val="bg1"/>
              </a:solidFill>
            </a:endParaRP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ja-JP" altLang="en-US" dirty="0" smtClean="0">
                <a:solidFill>
                  <a:schemeClr val="bg1"/>
                </a:solidFill>
              </a:rPr>
              <a:t>経済主導体制の時代</a:t>
            </a:r>
            <a:endParaRPr lang="en-US" altLang="ja-JP" dirty="0" smtClean="0">
              <a:solidFill>
                <a:schemeClr val="bg1"/>
              </a:solidFill>
            </a:endParaRPr>
          </a:p>
          <a:p>
            <a:r>
              <a:rPr lang="ja-JP" altLang="en-US" dirty="0" smtClean="0">
                <a:solidFill>
                  <a:schemeClr val="bg1"/>
                </a:solidFill>
              </a:rPr>
              <a:t>所得倍増計画</a:t>
            </a:r>
            <a:r>
              <a:rPr lang="en-US" altLang="ja-JP" dirty="0" smtClean="0">
                <a:solidFill>
                  <a:schemeClr val="bg1"/>
                </a:solidFill>
              </a:rPr>
              <a:t>;</a:t>
            </a:r>
            <a:r>
              <a:rPr lang="ja-JP" altLang="en-US" dirty="0" smtClean="0">
                <a:solidFill>
                  <a:schemeClr val="bg1"/>
                </a:solidFill>
              </a:rPr>
              <a:t>高度成長経済策</a:t>
            </a:r>
            <a:endParaRPr lang="en-US" altLang="ja-JP" dirty="0" smtClean="0">
              <a:solidFill>
                <a:schemeClr val="bg1"/>
              </a:solidFill>
            </a:endParaRPr>
          </a:p>
          <a:p>
            <a:r>
              <a:rPr lang="ja-JP" altLang="en-US" dirty="0" smtClean="0">
                <a:solidFill>
                  <a:schemeClr val="bg1"/>
                </a:solidFill>
              </a:rPr>
              <a:t>米・西独・英・仏（</a:t>
            </a:r>
            <a:r>
              <a:rPr lang="en-US" altLang="ja-JP" dirty="0" smtClean="0">
                <a:solidFill>
                  <a:schemeClr val="bg1"/>
                </a:solidFill>
              </a:rPr>
              <a:t>65)</a:t>
            </a:r>
          </a:p>
          <a:p>
            <a:r>
              <a:rPr lang="ja-JP" altLang="en-US" dirty="0" smtClean="0">
                <a:solidFill>
                  <a:schemeClr val="bg1"/>
                </a:solidFill>
              </a:rPr>
              <a:t>→世界第</a:t>
            </a:r>
            <a:r>
              <a:rPr lang="en-US" altLang="ja-JP" dirty="0" smtClean="0">
                <a:solidFill>
                  <a:schemeClr val="bg1"/>
                </a:solidFill>
              </a:rPr>
              <a:t>2</a:t>
            </a:r>
            <a:r>
              <a:rPr lang="ja-JP" altLang="en-US" dirty="0" smtClean="0">
                <a:solidFill>
                  <a:schemeClr val="bg1"/>
                </a:solidFill>
              </a:rPr>
              <a:t>位の</a:t>
            </a:r>
            <a:r>
              <a:rPr lang="en-US" altLang="ja-JP" dirty="0" smtClean="0">
                <a:solidFill>
                  <a:schemeClr val="bg1"/>
                </a:solidFill>
              </a:rPr>
              <a:t>GNP(70)</a:t>
            </a:r>
          </a:p>
          <a:p>
            <a:r>
              <a:rPr lang="ja-JP" altLang="en-US" dirty="0" smtClean="0">
                <a:solidFill>
                  <a:schemeClr val="bg1"/>
                </a:solidFill>
              </a:rPr>
              <a:t>　　奇跡の日本経済</a:t>
            </a:r>
            <a:endParaRPr lang="en-US" altLang="ja-JP" dirty="0" smtClean="0">
              <a:solidFill>
                <a:schemeClr val="bg1"/>
              </a:solidFill>
            </a:endParaRPr>
          </a:p>
          <a:p>
            <a:r>
              <a:rPr lang="ja-JP" altLang="en-US" dirty="0" smtClean="0">
                <a:solidFill>
                  <a:schemeClr val="bg1"/>
                </a:solidFill>
              </a:rPr>
              <a:t>東京オリンピック</a:t>
            </a:r>
            <a:r>
              <a:rPr lang="en-US" altLang="ja-JP" dirty="0" smtClean="0">
                <a:solidFill>
                  <a:schemeClr val="bg1"/>
                </a:solidFill>
              </a:rPr>
              <a:t>(64)</a:t>
            </a:r>
            <a:r>
              <a:rPr lang="ja-JP" altLang="en-US" dirty="0" smtClean="0">
                <a:solidFill>
                  <a:schemeClr val="bg1"/>
                </a:solidFill>
              </a:rPr>
              <a:t>と大阪万博</a:t>
            </a:r>
            <a:r>
              <a:rPr lang="en-US" altLang="ja-JP" dirty="0" smtClean="0">
                <a:solidFill>
                  <a:schemeClr val="bg1"/>
                </a:solidFill>
              </a:rPr>
              <a:t>(70)</a:t>
            </a:r>
            <a:r>
              <a:rPr lang="ja-JP" altLang="en-US" dirty="0" smtClean="0">
                <a:solidFill>
                  <a:schemeClr val="bg1"/>
                </a:solidFill>
              </a:rPr>
              <a:t>の成功</a:t>
            </a:r>
            <a:endParaRPr lang="en-US" altLang="ja-JP" dirty="0" smtClean="0">
              <a:solidFill>
                <a:schemeClr val="bg1"/>
              </a:solidFill>
            </a:endParaRPr>
          </a:p>
          <a:p>
            <a:r>
              <a:rPr lang="ja-JP" altLang="en-US" dirty="0" smtClean="0">
                <a:solidFill>
                  <a:schemeClr val="bg1"/>
                </a:solidFill>
              </a:rPr>
              <a:t>第一次オイルショック</a:t>
            </a:r>
            <a:r>
              <a:rPr lang="en-US" altLang="ja-JP" dirty="0" smtClean="0">
                <a:solidFill>
                  <a:schemeClr val="bg1"/>
                </a:solidFill>
              </a:rPr>
              <a:t>/</a:t>
            </a:r>
            <a:r>
              <a:rPr lang="ja-JP" altLang="en-US" dirty="0" smtClean="0">
                <a:solidFill>
                  <a:schemeClr val="bg1"/>
                </a:solidFill>
              </a:rPr>
              <a:t>モノ不足</a:t>
            </a:r>
            <a:r>
              <a:rPr lang="en-US" altLang="ja-JP" dirty="0" smtClean="0">
                <a:solidFill>
                  <a:schemeClr val="bg1"/>
                </a:solidFill>
              </a:rPr>
              <a:t>/</a:t>
            </a:r>
            <a:r>
              <a:rPr lang="ja-JP" altLang="en-US" dirty="0" smtClean="0">
                <a:solidFill>
                  <a:schemeClr val="bg1"/>
                </a:solidFill>
              </a:rPr>
              <a:t>狂乱物価</a:t>
            </a:r>
            <a:r>
              <a:rPr lang="en-US" altLang="ja-JP" dirty="0" smtClean="0">
                <a:solidFill>
                  <a:schemeClr val="bg1"/>
                </a:solidFill>
              </a:rPr>
              <a:t>/</a:t>
            </a:r>
            <a:r>
              <a:rPr lang="ja-JP" altLang="en-US" dirty="0" smtClean="0">
                <a:solidFill>
                  <a:schemeClr val="bg1"/>
                </a:solidFill>
              </a:rPr>
              <a:t>金融引き締め政策</a:t>
            </a:r>
            <a:endParaRPr lang="en-US" altLang="ja-JP" dirty="0" smtClean="0">
              <a:solidFill>
                <a:schemeClr val="bg1"/>
              </a:solidFill>
            </a:endParaRPr>
          </a:p>
          <a:p>
            <a:r>
              <a:rPr lang="ja-JP" altLang="en-US" dirty="0" smtClean="0">
                <a:solidFill>
                  <a:schemeClr val="bg1"/>
                </a:solidFill>
              </a:rPr>
              <a:t>戦後初のマイナス成長</a:t>
            </a:r>
            <a:r>
              <a:rPr lang="en-US" altLang="ja-JP" dirty="0" smtClean="0">
                <a:solidFill>
                  <a:schemeClr val="bg1"/>
                </a:solidFill>
              </a:rPr>
              <a:t>(74)</a:t>
            </a:r>
          </a:p>
          <a:p>
            <a:r>
              <a:rPr lang="ja-JP" altLang="en-US" dirty="0" smtClean="0">
                <a:solidFill>
                  <a:schemeClr val="bg1"/>
                </a:solidFill>
              </a:rPr>
              <a:t>崩壊：石油に対する過剰な思い込み</a:t>
            </a:r>
            <a:endParaRPr lang="ja-JP" altLang="en-US" dirty="0">
              <a:solidFill>
                <a:schemeClr val="bg1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>
                <a:solidFill>
                  <a:schemeClr val="bg1"/>
                </a:solidFill>
              </a:rPr>
              <a:t>自らの足元を支える土台を常に忘却</a:t>
            </a:r>
            <a:endParaRPr lang="ja-JP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34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>
          <a:xfrm>
            <a:off x="539553" y="2132856"/>
            <a:ext cx="7740848" cy="4176464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軍事</a:t>
            </a:r>
            <a:r>
              <a:rPr lang="ja-JP" altLang="en-US" dirty="0"/>
              <a:t>主導</a:t>
            </a:r>
            <a:r>
              <a:rPr lang="ja-JP" altLang="en-US" dirty="0" smtClean="0"/>
              <a:t>体制も経済主導体制も、短期間に頂点に上りつめるために、</a:t>
            </a:r>
            <a:r>
              <a:rPr lang="ja-JP" altLang="en-US" dirty="0"/>
              <a:t>冷静さや客観的思考、自責の念を忘れる</a:t>
            </a:r>
          </a:p>
          <a:p>
            <a:r>
              <a:rPr lang="ja-JP" altLang="en-US" dirty="0"/>
              <a:t>公害</a:t>
            </a:r>
            <a:r>
              <a:rPr lang="ja-JP" altLang="en-US" dirty="0" smtClean="0"/>
              <a:t>に</a:t>
            </a:r>
            <a:r>
              <a:rPr lang="ja-JP" altLang="en-US" dirty="0"/>
              <a:t>目</a:t>
            </a:r>
            <a:r>
              <a:rPr lang="ja-JP" altLang="en-US" dirty="0" smtClean="0"/>
              <a:t>を</a:t>
            </a:r>
            <a:r>
              <a:rPr lang="ja-JP" altLang="en-US" dirty="0"/>
              <a:t>つぶり</a:t>
            </a:r>
            <a:r>
              <a:rPr lang="ja-JP" altLang="en-US" dirty="0" smtClean="0"/>
              <a:t>、社会に有用性をもたぬ事象すべてを切り捨てて直進</a:t>
            </a:r>
            <a:endParaRPr lang="en-US" altLang="ja-JP" dirty="0" smtClean="0"/>
          </a:p>
          <a:p>
            <a:r>
              <a:rPr lang="ja-JP" altLang="en-US" dirty="0"/>
              <a:t>軍事主導</a:t>
            </a:r>
            <a:r>
              <a:rPr lang="ja-JP" altLang="en-US" dirty="0" smtClean="0"/>
              <a:t>体制下の被抑圧者（エコノミスト、文民官僚、企業経営者）→高度経済成長に能力を発揮：軍事体制への趣旨返しか；軍隊式の経営</a:t>
            </a:r>
            <a:endParaRPr lang="en-US" altLang="ja-JP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898360"/>
          </a:xfrm>
        </p:spPr>
        <p:txBody>
          <a:bodyPr>
            <a:normAutofit fontScale="90000"/>
          </a:bodyPr>
          <a:lstStyle/>
          <a:p>
            <a:r>
              <a:rPr lang="ja-JP" altLang="en-US" sz="3600" dirty="0"/>
              <a:t>ひとたび目標を定めるとその地点</a:t>
            </a:r>
            <a:r>
              <a:rPr lang="ja-JP" altLang="en-US" sz="3600" dirty="0" smtClean="0"/>
              <a:t>まで</a:t>
            </a:r>
            <a:r>
              <a:rPr lang="en-US" altLang="ja-JP" sz="3600" dirty="0" smtClean="0"/>
              <a:t/>
            </a:r>
            <a:br>
              <a:rPr lang="en-US" altLang="ja-JP" sz="3600" dirty="0" smtClean="0"/>
            </a:br>
            <a:r>
              <a:rPr lang="ja-JP" altLang="en-US" sz="3600" dirty="0" smtClean="0"/>
              <a:t>脇目</a:t>
            </a:r>
            <a:r>
              <a:rPr lang="ja-JP" altLang="en-US" sz="3600" dirty="0"/>
              <a:t>もふらずに懸命に</a:t>
            </a:r>
            <a:r>
              <a:rPr lang="ja-JP" altLang="en-US" sz="3600" dirty="0" smtClean="0"/>
              <a:t>走り続ける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5861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ja-JP" altLang="en-US" sz="2800" dirty="0" smtClean="0"/>
              <a:t>報道と倫理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ja-JP" altLang="en-US" sz="2800" dirty="0" smtClean="0"/>
              <a:t>取材上の問題点：誤報、人権侵害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ja-JP" altLang="en-US" sz="2800" dirty="0" smtClean="0"/>
              <a:t>報道の表現上の問題点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ja-JP" altLang="en-US" sz="2800" dirty="0" smtClean="0"/>
              <a:t>報道倫理問題の原因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ja-JP" altLang="en-US" sz="2800" dirty="0" smtClean="0"/>
              <a:t>報道の行方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ja-JP" altLang="en-US" sz="2800" dirty="0" smtClean="0"/>
              <a:t>戦後の事件報道を⇒資料</a:t>
            </a:r>
          </a:p>
          <a:p>
            <a:pPr lvl="1" eaLnBrk="1" hangingPunct="1">
              <a:lnSpc>
                <a:spcPct val="90000"/>
              </a:lnSpc>
            </a:pPr>
            <a:r>
              <a:rPr lang="ja-JP" altLang="en-US" sz="2800" dirty="0" smtClean="0">
                <a:hlinkClick r:id="rId3"/>
              </a:rPr>
              <a:t>戦後ジャーナリズム事件史</a:t>
            </a:r>
            <a:r>
              <a:rPr lang="en-US" altLang="ja-JP" sz="2800" dirty="0" smtClean="0">
                <a:hlinkClick r:id="rId3"/>
              </a:rPr>
              <a:t>[1]</a:t>
            </a:r>
            <a:endParaRPr lang="en-US" altLang="ja-JP" sz="2800" dirty="0" smtClean="0"/>
          </a:p>
          <a:p>
            <a:pPr lvl="1" eaLnBrk="1" hangingPunct="1">
              <a:lnSpc>
                <a:spcPct val="90000"/>
              </a:lnSpc>
            </a:pPr>
            <a:r>
              <a:rPr lang="ja-JP" altLang="en-US" sz="2800" dirty="0" smtClean="0">
                <a:hlinkClick r:id="rId3"/>
              </a:rPr>
              <a:t>戦後ジャーナリズム事件史</a:t>
            </a:r>
            <a:r>
              <a:rPr lang="en-US" altLang="ja-JP" sz="2800" dirty="0" smtClean="0">
                <a:hlinkClick r:id="rId3"/>
              </a:rPr>
              <a:t>[2]</a:t>
            </a:r>
            <a:endParaRPr lang="en-US" altLang="ja-JP" sz="2800" dirty="0" smtClean="0"/>
          </a:p>
          <a:p>
            <a:pPr eaLnBrk="1" hangingPunct="1">
              <a:lnSpc>
                <a:spcPct val="90000"/>
              </a:lnSpc>
            </a:pPr>
            <a:endParaRPr lang="en-US" altLang="ja-JP" dirty="0" smtClean="0"/>
          </a:p>
        </p:txBody>
      </p:sp>
      <p:sp>
        <p:nvSpPr>
          <p:cNvPr id="12290" name="フッター プレースホルダ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kumimoji="0" lang="ja-JP" altLang="en-US" smtClean="0"/>
              <a:t>ジャーナリズム史</a:t>
            </a:r>
            <a:r>
              <a:rPr kumimoji="0" lang="en-US" altLang="ja-JP" smtClean="0"/>
              <a:t>Ⅱ</a:t>
            </a:r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914400"/>
            <a:ext cx="7696200" cy="762000"/>
          </a:xfrm>
        </p:spPr>
        <p:txBody>
          <a:bodyPr/>
          <a:lstStyle/>
          <a:p>
            <a:pPr eaLnBrk="1" hangingPunct="1"/>
            <a:r>
              <a:rPr lang="ja-JP" altLang="en-US" smtClean="0"/>
              <a:t>ジャーナリズム批判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2128838"/>
            <a:ext cx="7702624" cy="3814762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ja-JP" altLang="en-US" sz="2700" dirty="0" smtClean="0">
                <a:latin typeface="ＭＳ Ｐゴシック" pitchFamily="50" charset="-128"/>
              </a:rPr>
              <a:t>高度経済成長とＴＶ・メディアの発達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ja-JP" altLang="en-US" sz="2700" dirty="0" smtClean="0">
                <a:latin typeface="ＭＳ Ｐゴシック" pitchFamily="50" charset="-128"/>
              </a:rPr>
              <a:t>ベトナム報道、テレビの脱政治化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ja-JP" altLang="en-US" sz="2700" dirty="0" smtClean="0">
                <a:latin typeface="ＭＳ Ｐゴシック" pitchFamily="50" charset="-128"/>
              </a:rPr>
              <a:t>毎日の経営危機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ja-JP" altLang="en-US" sz="2700" dirty="0" smtClean="0">
                <a:latin typeface="ＭＳ Ｐゴシック" pitchFamily="50" charset="-128"/>
              </a:rPr>
              <a:t>新聞ジャーナリズムの衰退　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ja-JP" altLang="en-US" sz="2700" dirty="0" smtClean="0">
                <a:latin typeface="ＭＳ Ｐゴシック" pitchFamily="50" charset="-128"/>
              </a:rPr>
              <a:t>ジャーナリズム批判が巻き起こる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ja-JP" altLang="en-US" sz="2700" dirty="0" smtClean="0">
                <a:latin typeface="ＭＳ Ｐゴシック" pitchFamily="50" charset="-128"/>
              </a:rPr>
              <a:t>（犯罪）事件報道：書く立場、書かれる立場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ja-JP" altLang="en-US" sz="2700" dirty="0" smtClean="0">
                <a:latin typeface="ＭＳ Ｐゴシック" pitchFamily="50" charset="-128"/>
              </a:rPr>
              <a:t>捏造や誤報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ja-JP" altLang="en-US" sz="2700" dirty="0" smtClean="0">
                <a:latin typeface="ＭＳ Ｐゴシック" pitchFamily="50" charset="-128"/>
              </a:rPr>
              <a:t>機構、記者クラブ</a:t>
            </a:r>
          </a:p>
        </p:txBody>
      </p:sp>
      <p:sp>
        <p:nvSpPr>
          <p:cNvPr id="4098" name="フッター プレースホルダ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kumimoji="0" lang="ja-JP" altLang="en-US" smtClean="0"/>
              <a:t>ジャーナリズム史</a:t>
            </a:r>
            <a:r>
              <a:rPr kumimoji="0" lang="en-US" altLang="ja-JP" smtClean="0"/>
              <a:t>Ⅱ</a:t>
            </a: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ja-JP" altLang="en-US" sz="4800" dirty="0" smtClean="0"/>
              <a:t>放送メディアの台頭と批判</a:t>
            </a:r>
            <a:endParaRPr lang="ja-JP" altLang="en-US" sz="4800" dirty="0" smtClean="0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1600200"/>
            <a:ext cx="7776864" cy="4525963"/>
          </a:xfrm>
        </p:spPr>
        <p:txBody>
          <a:bodyPr>
            <a:noAutofit/>
          </a:bodyPr>
          <a:lstStyle/>
          <a:p>
            <a:r>
              <a:rPr lang="ja-JP" altLang="en-US" sz="3000" dirty="0" smtClean="0"/>
              <a:t>権力的介入</a:t>
            </a:r>
          </a:p>
          <a:p>
            <a:pPr lvl="1"/>
            <a:r>
              <a:rPr lang="ja-JP" altLang="en-US" sz="3000" dirty="0" smtClean="0"/>
              <a:t>政府・行政・自治体</a:t>
            </a:r>
          </a:p>
          <a:p>
            <a:r>
              <a:rPr lang="ja-JP" altLang="en-US" sz="3000" dirty="0" smtClean="0"/>
              <a:t>直接的要因</a:t>
            </a:r>
          </a:p>
          <a:p>
            <a:pPr lvl="1"/>
            <a:r>
              <a:rPr lang="ja-JP" altLang="en-US" sz="3000" dirty="0" smtClean="0"/>
              <a:t>（何らかの圧力を受けて）スポンサーサイド</a:t>
            </a:r>
          </a:p>
          <a:p>
            <a:pPr lvl="1"/>
            <a:r>
              <a:rPr lang="ja-JP" altLang="en-US" sz="3000" dirty="0" smtClean="0"/>
              <a:t>グループ企業と関連</a:t>
            </a:r>
          </a:p>
          <a:p>
            <a:pPr lvl="1"/>
            <a:r>
              <a:rPr lang="ja-JP" altLang="en-US" sz="3000" dirty="0" smtClean="0"/>
              <a:t>差別用語、禁止用語のカット：映画</a:t>
            </a:r>
          </a:p>
          <a:p>
            <a:r>
              <a:rPr lang="ja-JP" altLang="en-US" sz="3000" dirty="0" smtClean="0"/>
              <a:t>昭和天皇の容態：</a:t>
            </a:r>
            <a:r>
              <a:rPr lang="en-US" altLang="ja-JP" sz="3000" dirty="0" smtClean="0"/>
              <a:t>1988</a:t>
            </a:r>
            <a:r>
              <a:rPr lang="ja-JP" altLang="en-US" sz="3000" dirty="0" smtClean="0"/>
              <a:t>年</a:t>
            </a:r>
            <a:r>
              <a:rPr lang="en-US" altLang="ja-JP" sz="3000" dirty="0" smtClean="0"/>
              <a:t>9</a:t>
            </a:r>
            <a:r>
              <a:rPr lang="ja-JP" altLang="en-US" sz="3000" dirty="0" smtClean="0"/>
              <a:t>月以降</a:t>
            </a:r>
          </a:p>
          <a:p>
            <a:pPr lvl="1"/>
            <a:endParaRPr lang="ja-JP" altLang="en-US" sz="3000" dirty="0" smtClean="0"/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ジャーナリズム史</a:t>
            </a:r>
            <a:r>
              <a:rPr lang="en-US" altLang="ja-JP" smtClean="0"/>
              <a:t>Ⅱ</a:t>
            </a:r>
            <a:endParaRPr lang="en-US" altLang="ja-JP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ジャーナリズムへの介入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mtClean="0"/>
              <a:t>1962(S37):</a:t>
            </a:r>
            <a:r>
              <a:rPr lang="ja-JP" altLang="en-US" smtClean="0"/>
              <a:t>ひとりっ子</a:t>
            </a:r>
            <a:r>
              <a:rPr lang="en-US" altLang="ja-JP" smtClean="0"/>
              <a:t>(RKB</a:t>
            </a:r>
            <a:r>
              <a:rPr lang="ja-JP" altLang="en-US" smtClean="0"/>
              <a:t>毎日－</a:t>
            </a:r>
            <a:r>
              <a:rPr lang="en-US" altLang="ja-JP" smtClean="0"/>
              <a:t>TBS)</a:t>
            </a:r>
          </a:p>
          <a:p>
            <a:r>
              <a:rPr lang="en-US" altLang="ja-JP" smtClean="0"/>
              <a:t>1965(S40):</a:t>
            </a:r>
            <a:r>
              <a:rPr lang="ja-JP" altLang="en-US" smtClean="0"/>
              <a:t>ベトナム海兵大隊戦記</a:t>
            </a:r>
            <a:r>
              <a:rPr lang="en-US" altLang="ja-JP" smtClean="0"/>
              <a:t>(NTV)</a:t>
            </a:r>
          </a:p>
          <a:p>
            <a:pPr lvl="1"/>
            <a:r>
              <a:rPr lang="ja-JP" altLang="en-US" smtClean="0"/>
              <a:t>残酷、事実に反する</a:t>
            </a:r>
            <a:r>
              <a:rPr lang="en-US" altLang="ja-JP" smtClean="0"/>
              <a:t>⇔</a:t>
            </a:r>
            <a:r>
              <a:rPr lang="ja-JP" altLang="en-US" smtClean="0"/>
              <a:t>戦争の狂気、悲惨さ、実態を知らせる</a:t>
            </a:r>
          </a:p>
          <a:p>
            <a:r>
              <a:rPr lang="en-US" altLang="ja-JP" smtClean="0"/>
              <a:t>1966</a:t>
            </a:r>
            <a:r>
              <a:rPr lang="ja-JP" altLang="en-US" smtClean="0"/>
              <a:t>（</a:t>
            </a:r>
            <a:r>
              <a:rPr lang="en-US" altLang="ja-JP" smtClean="0"/>
              <a:t>S41)</a:t>
            </a:r>
            <a:r>
              <a:rPr lang="ja-JP" altLang="en-US" smtClean="0"/>
              <a:t>：若者たち</a:t>
            </a:r>
          </a:p>
          <a:p>
            <a:pPr lvl="1"/>
            <a:r>
              <a:rPr lang="ja-JP" altLang="en-US" smtClean="0"/>
              <a:t>朝鮮人差別</a:t>
            </a:r>
          </a:p>
          <a:p>
            <a:pPr>
              <a:buFont typeface="Wingdings" pitchFamily="2" charset="2"/>
              <a:buNone/>
            </a:pPr>
            <a:endParaRPr lang="ja-JP" altLang="en-US" smtClean="0"/>
          </a:p>
          <a:p>
            <a:endParaRPr lang="ja-JP" altLang="en-US" smtClean="0"/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ジャーナリズム史</a:t>
            </a:r>
            <a:r>
              <a:rPr lang="en-US" altLang="ja-JP" smtClean="0"/>
              <a:t>Ⅱ</a:t>
            </a:r>
            <a:endParaRPr lang="en-US" altLang="ja-JP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放送中止事件：</a:t>
            </a:r>
            <a:r>
              <a:rPr lang="en-US" altLang="ja-JP" smtClean="0"/>
              <a:t>1953~2005</a:t>
            </a:r>
            <a:endParaRPr lang="ja-JP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916832"/>
            <a:ext cx="8147248" cy="420933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ja-JP" sz="2800" dirty="0" smtClean="0"/>
              <a:t>1953</a:t>
            </a:r>
            <a:r>
              <a:rPr lang="ja-JP" altLang="en-US" sz="2800" dirty="0" smtClean="0"/>
              <a:t>年～</a:t>
            </a:r>
            <a:r>
              <a:rPr lang="en-US" altLang="ja-JP" sz="2800" dirty="0" smtClean="0"/>
              <a:t>60</a:t>
            </a:r>
            <a:r>
              <a:rPr lang="ja-JP" altLang="en-US" sz="2800" dirty="0" smtClean="0"/>
              <a:t>年代：</a:t>
            </a:r>
            <a:r>
              <a:rPr lang="en-US" altLang="ja-JP" sz="2800" dirty="0" smtClean="0"/>
              <a:t>TV</a:t>
            </a:r>
            <a:r>
              <a:rPr lang="ja-JP" altLang="en-US" sz="2800" dirty="0" smtClean="0"/>
              <a:t>ジャーナリズムの模索期</a:t>
            </a:r>
          </a:p>
          <a:p>
            <a:pPr lvl="1">
              <a:lnSpc>
                <a:spcPct val="90000"/>
              </a:lnSpc>
            </a:pPr>
            <a:r>
              <a:rPr lang="ja-JP" altLang="en-US" sz="2400" dirty="0" smtClean="0"/>
              <a:t>露骨な介入：政治家、スポンサー</a:t>
            </a:r>
          </a:p>
          <a:p>
            <a:pPr lvl="1">
              <a:lnSpc>
                <a:spcPct val="90000"/>
              </a:lnSpc>
            </a:pPr>
            <a:r>
              <a:rPr lang="ja-JP" altLang="en-US" sz="2400" dirty="0" smtClean="0"/>
              <a:t>安保闘争</a:t>
            </a:r>
            <a:r>
              <a:rPr lang="en-US" altLang="ja-JP" sz="2400" dirty="0" smtClean="0"/>
              <a:t>(60)/</a:t>
            </a:r>
            <a:r>
              <a:rPr lang="ja-JP" altLang="en-US" sz="2400" dirty="0" smtClean="0"/>
              <a:t>自衛隊問題、ベトナム戦争</a:t>
            </a:r>
          </a:p>
          <a:p>
            <a:pPr>
              <a:lnSpc>
                <a:spcPct val="90000"/>
              </a:lnSpc>
            </a:pPr>
            <a:r>
              <a:rPr lang="en-US" altLang="ja-JP" sz="2800" dirty="0" smtClean="0"/>
              <a:t>1970</a:t>
            </a:r>
            <a:r>
              <a:rPr lang="ja-JP" altLang="en-US" sz="2800" dirty="0" smtClean="0"/>
              <a:t>年代：視聴率競争の激化、脱放送化、外注</a:t>
            </a:r>
          </a:p>
          <a:p>
            <a:pPr lvl="1">
              <a:lnSpc>
                <a:spcPct val="90000"/>
              </a:lnSpc>
            </a:pPr>
            <a:r>
              <a:rPr lang="ja-JP" altLang="en-US" sz="2400" dirty="0" smtClean="0"/>
              <a:t>ジャーナリズム機関としての社会的責任の放棄</a:t>
            </a:r>
          </a:p>
          <a:p>
            <a:pPr lvl="1">
              <a:lnSpc>
                <a:spcPct val="90000"/>
              </a:lnSpc>
            </a:pPr>
            <a:r>
              <a:rPr lang="ja-JP" altLang="en-US" sz="2400" dirty="0" smtClean="0"/>
              <a:t>報道よりも娯楽化、ひも付き番組、持込番組の増加</a:t>
            </a:r>
          </a:p>
          <a:p>
            <a:pPr>
              <a:lnSpc>
                <a:spcPct val="90000"/>
              </a:lnSpc>
            </a:pPr>
            <a:r>
              <a:rPr lang="en-US" altLang="ja-JP" sz="2800" dirty="0" smtClean="0"/>
              <a:t>1980</a:t>
            </a:r>
            <a:r>
              <a:rPr lang="ja-JP" altLang="en-US" sz="2800" dirty="0" smtClean="0"/>
              <a:t>年代：操作へ；視聴率第一主義へ傾斜</a:t>
            </a:r>
          </a:p>
          <a:p>
            <a:pPr lvl="1">
              <a:lnSpc>
                <a:spcPct val="90000"/>
              </a:lnSpc>
            </a:pPr>
            <a:r>
              <a:rPr lang="en-US" altLang="ja-JP" sz="2300" dirty="0" smtClean="0"/>
              <a:t>NHK</a:t>
            </a:r>
            <a:r>
              <a:rPr lang="ja-JP" altLang="en-US" sz="2300" dirty="0" smtClean="0"/>
              <a:t>の商業化・民放の性番組編成傾向</a:t>
            </a:r>
          </a:p>
          <a:p>
            <a:pPr lvl="1">
              <a:lnSpc>
                <a:spcPct val="90000"/>
              </a:lnSpc>
            </a:pPr>
            <a:r>
              <a:rPr lang="ja-JP" altLang="en-US" sz="2300" dirty="0" smtClean="0"/>
              <a:t>報道の情報番組化：インフォテイメント</a:t>
            </a:r>
            <a:endParaRPr lang="ja-JP" altLang="en-US" dirty="0" smtClean="0"/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ジャーナリズム史</a:t>
            </a:r>
            <a:r>
              <a:rPr lang="en-US" altLang="ja-JP" smtClean="0"/>
              <a:t>Ⅱ</a:t>
            </a:r>
            <a:endParaRPr lang="en-US" altLang="ja-JP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20688"/>
            <a:ext cx="8229600" cy="979512"/>
          </a:xfrm>
        </p:spPr>
        <p:txBody>
          <a:bodyPr/>
          <a:lstStyle/>
          <a:p>
            <a:r>
              <a:rPr lang="ja-JP" altLang="en-US" sz="4400" dirty="0" smtClean="0"/>
              <a:t>放送中止は何を意味するか</a:t>
            </a:r>
            <a:r>
              <a:rPr lang="en-US" altLang="ja-JP" sz="4400" dirty="0" smtClean="0"/>
              <a:t>-1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r>
              <a:rPr lang="en-US" altLang="ja-JP" sz="2800" dirty="0" smtClean="0"/>
              <a:t>1990</a:t>
            </a:r>
            <a:r>
              <a:rPr lang="ja-JP" altLang="en-US" sz="2800" dirty="0" smtClean="0"/>
              <a:t>年代以降</a:t>
            </a:r>
          </a:p>
          <a:p>
            <a:pPr lvl="1"/>
            <a:r>
              <a:rPr lang="ja-JP" altLang="en-US" sz="2300" dirty="0" smtClean="0"/>
              <a:t>皆様の</a:t>
            </a:r>
            <a:r>
              <a:rPr lang="en-US" altLang="ja-JP" sz="2300" dirty="0" smtClean="0"/>
              <a:t>NHK</a:t>
            </a:r>
            <a:r>
              <a:rPr lang="ja-JP" altLang="en-US" sz="2300" dirty="0" smtClean="0"/>
              <a:t>？　政府の</a:t>
            </a:r>
            <a:r>
              <a:rPr lang="en-US" altLang="ja-JP" sz="2300" dirty="0" smtClean="0"/>
              <a:t>NHK</a:t>
            </a:r>
            <a:r>
              <a:rPr lang="ja-JP" altLang="en-US" sz="2300" dirty="0" smtClean="0"/>
              <a:t>？</a:t>
            </a:r>
          </a:p>
          <a:p>
            <a:pPr lvl="1"/>
            <a:r>
              <a:rPr lang="ja-JP" altLang="en-US" sz="2300" dirty="0" smtClean="0"/>
              <a:t>やらせ打ち切り：</a:t>
            </a:r>
          </a:p>
          <a:p>
            <a:pPr lvl="1"/>
            <a:r>
              <a:rPr lang="en-US" altLang="ja-JP" sz="2300" dirty="0" smtClean="0"/>
              <a:t>03</a:t>
            </a:r>
            <a:r>
              <a:rPr lang="ja-JP" altLang="en-US" sz="2300" dirty="0" smtClean="0"/>
              <a:t>年：終わらない戦争</a:t>
            </a:r>
          </a:p>
          <a:p>
            <a:pPr lvl="1"/>
            <a:r>
              <a:rPr lang="en-US" altLang="ja-JP" sz="2300" dirty="0" smtClean="0"/>
              <a:t>05</a:t>
            </a:r>
            <a:r>
              <a:rPr lang="ja-JP" altLang="en-US" sz="2300" dirty="0" smtClean="0"/>
              <a:t>年：問われる戦時性暴力</a:t>
            </a:r>
          </a:p>
          <a:p>
            <a:pPr lvl="1"/>
            <a:endParaRPr lang="ja-JP" altLang="en-US" sz="2300" dirty="0" smtClean="0"/>
          </a:p>
          <a:p>
            <a:pPr lvl="1"/>
            <a:r>
              <a:rPr lang="ja-JP" altLang="en-US" dirty="0" smtClean="0"/>
              <a:t>メディア総合研究所</a:t>
            </a:r>
            <a:r>
              <a:rPr lang="en-US" altLang="ja-JP" dirty="0" smtClean="0"/>
              <a:t>『</a:t>
            </a:r>
            <a:r>
              <a:rPr lang="ja-JP" altLang="en-US" dirty="0" smtClean="0"/>
              <a:t>放送中止事件</a:t>
            </a:r>
            <a:r>
              <a:rPr lang="en-US" altLang="ja-JP" dirty="0" smtClean="0"/>
              <a:t>50</a:t>
            </a:r>
            <a:r>
              <a:rPr lang="ja-JP" altLang="en-US" dirty="0" smtClean="0"/>
              <a:t>年</a:t>
            </a:r>
            <a:r>
              <a:rPr lang="en-US" altLang="ja-JP" dirty="0" smtClean="0"/>
              <a:t>』</a:t>
            </a:r>
            <a:r>
              <a:rPr lang="ja-JP" altLang="en-US" dirty="0" smtClean="0"/>
              <a:t>（花伝社、</a:t>
            </a:r>
            <a:r>
              <a:rPr lang="en-US" altLang="ja-JP" dirty="0" smtClean="0"/>
              <a:t>2005</a:t>
            </a:r>
            <a:r>
              <a:rPr lang="ja-JP" altLang="en-US" dirty="0" smtClean="0"/>
              <a:t>）</a:t>
            </a:r>
            <a:br>
              <a:rPr lang="ja-JP" altLang="en-US" dirty="0" smtClean="0"/>
            </a:br>
            <a:endParaRPr lang="ja-JP" altLang="en-US" dirty="0" smtClean="0"/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ジャーナリズム史</a:t>
            </a:r>
            <a:r>
              <a:rPr lang="en-US" altLang="ja-JP" smtClean="0"/>
              <a:t>Ⅱ</a:t>
            </a:r>
            <a:endParaRPr lang="en-US" altLang="ja-JP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8680"/>
            <a:ext cx="8229600" cy="1051520"/>
          </a:xfrm>
        </p:spPr>
        <p:txBody>
          <a:bodyPr/>
          <a:lstStyle/>
          <a:p>
            <a:r>
              <a:rPr lang="ja-JP" altLang="en-US" sz="4800" dirty="0" smtClean="0"/>
              <a:t>放送中止は何を意味するか</a:t>
            </a:r>
            <a:r>
              <a:rPr lang="en-US" altLang="ja-JP" sz="4800" dirty="0" smtClean="0"/>
              <a:t>-2</a:t>
            </a:r>
            <a:endParaRPr lang="ja-JP" altLang="en-US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スライド番号プレースホルダ 5"/>
          <p:cNvSpPr txBox="1">
            <a:spLocks noGrp="1"/>
          </p:cNvSpPr>
          <p:nvPr/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/>
            <a:fld id="{9D25FDD0-14C2-4EF1-90CF-D41D2BEF7E46}" type="slidenum">
              <a:rPr kumimoji="0" lang="ja-JP" altLang="en-US" sz="1400"/>
              <a:pPr algn="ctr" eaLnBrk="1" hangingPunct="1"/>
              <a:t>7</a:t>
            </a:fld>
            <a:endParaRPr kumimoji="0" lang="en-US" altLang="ja-JP" sz="1400"/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ジャーナリズム史</a:t>
            </a:r>
            <a:r>
              <a:rPr lang="en-US" altLang="ja-JP" smtClean="0"/>
              <a:t>Ⅱ</a:t>
            </a:r>
            <a:endParaRPr lang="en-US" altLang="ja-JP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111750" y="533400"/>
            <a:ext cx="4032250" cy="1143000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放送法</a:t>
            </a:r>
            <a:r>
              <a:rPr lang="en-US" altLang="ja-JP" dirty="0" smtClean="0"/>
              <a:t>:1950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691680" y="2492375"/>
            <a:ext cx="6766520" cy="3451225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日本放送協会</a:t>
            </a:r>
            <a:r>
              <a:rPr lang="en-US" altLang="ja-JP" dirty="0" smtClean="0"/>
              <a:t>:NHK</a:t>
            </a:r>
          </a:p>
          <a:p>
            <a:r>
              <a:rPr lang="ja-JP" altLang="en-US" dirty="0" smtClean="0"/>
              <a:t>放送大学学園</a:t>
            </a:r>
          </a:p>
          <a:p>
            <a:r>
              <a:rPr lang="ja-JP" altLang="en-US" dirty="0" smtClean="0"/>
              <a:t>一般放送事業者：民間放送（民放）</a:t>
            </a:r>
          </a:p>
          <a:p>
            <a:r>
              <a:rPr lang="ja-JP" altLang="en-US" dirty="0" smtClean="0"/>
              <a:t>受託放送事業者</a:t>
            </a:r>
            <a:r>
              <a:rPr lang="en-US" altLang="ja-JP" dirty="0" smtClean="0"/>
              <a:t>:</a:t>
            </a:r>
            <a:r>
              <a:rPr lang="ja-JP" altLang="en-US" dirty="0" smtClean="0"/>
              <a:t>国際放送</a:t>
            </a:r>
          </a:p>
          <a:p>
            <a:r>
              <a:rPr lang="ja-JP" altLang="en-US" dirty="0" smtClean="0"/>
              <a:t>委託放送事業者</a:t>
            </a:r>
          </a:p>
          <a:p>
            <a:pPr>
              <a:buFont typeface="Wingdings" pitchFamily="2" charset="2"/>
              <a:buNone/>
            </a:pPr>
            <a:r>
              <a:rPr lang="ja-JP" altLang="en-US" sz="2800" dirty="0" smtClean="0"/>
              <a:t>　　放送法－電波法－</a:t>
            </a:r>
            <a:endParaRPr lang="en-US" altLang="ja-JP" sz="2800" dirty="0" smtClean="0"/>
          </a:p>
          <a:p>
            <a:pPr>
              <a:buFont typeface="Wingdings" pitchFamily="2" charset="2"/>
              <a:buNone/>
            </a:pPr>
            <a:r>
              <a:rPr lang="en-US" altLang="ja-JP" sz="2800" dirty="0"/>
              <a:t> </a:t>
            </a:r>
            <a:r>
              <a:rPr lang="en-US" altLang="ja-JP" sz="2800" dirty="0" smtClean="0"/>
              <a:t>   </a:t>
            </a:r>
            <a:r>
              <a:rPr lang="ja-JP" altLang="en-US" sz="2800" dirty="0" smtClean="0"/>
              <a:t>電波監理委員会設置法</a:t>
            </a:r>
            <a:r>
              <a:rPr lang="en-US" altLang="ja-JP" sz="2800" dirty="0" smtClean="0"/>
              <a:t>(1952</a:t>
            </a:r>
            <a:r>
              <a:rPr lang="ja-JP" altLang="en-US" sz="2800" dirty="0" smtClean="0"/>
              <a:t>廃止）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スライド番号プレースホルダ 5"/>
          <p:cNvSpPr txBox="1">
            <a:spLocks noGrp="1"/>
          </p:cNvSpPr>
          <p:nvPr/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/>
            <a:fld id="{53F32BAE-312C-43FE-A97F-923229D814BD}" type="slidenum">
              <a:rPr kumimoji="0" lang="ja-JP" altLang="en-US" sz="1400"/>
              <a:pPr algn="ctr" eaLnBrk="1" hangingPunct="1"/>
              <a:t>8</a:t>
            </a:fld>
            <a:endParaRPr kumimoji="0" lang="en-US" altLang="ja-JP" sz="1400"/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ジャーナリズム史</a:t>
            </a:r>
            <a:r>
              <a:rPr lang="en-US" altLang="ja-JP" smtClean="0"/>
              <a:t>Ⅱ</a:t>
            </a:r>
            <a:endParaRPr lang="en-US" altLang="ja-JP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49963" y="533400"/>
            <a:ext cx="3094037" cy="1143000"/>
          </a:xfrm>
        </p:spPr>
        <p:txBody>
          <a:bodyPr>
            <a:normAutofit/>
          </a:bodyPr>
          <a:lstStyle/>
          <a:p>
            <a:r>
              <a:rPr lang="ja-JP" altLang="en-US" dirty="0" smtClean="0">
                <a:hlinkClick r:id="rId3"/>
              </a:rPr>
              <a:t>放送法－１</a:t>
            </a:r>
            <a:endParaRPr lang="ja-JP" altLang="en-US" dirty="0" smtClean="0"/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552" y="2062163"/>
            <a:ext cx="7776864" cy="38814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 sz="2200" i="1" dirty="0" smtClean="0"/>
              <a:t>（目的）</a:t>
            </a:r>
            <a:endParaRPr lang="ja-JP" altLang="en-US" sz="2200" b="1" dirty="0" smtClean="0"/>
          </a:p>
          <a:p>
            <a:pPr>
              <a:lnSpc>
                <a:spcPct val="90000"/>
              </a:lnSpc>
            </a:pPr>
            <a:r>
              <a:rPr lang="ja-JP" altLang="en-US" sz="2200" b="1" dirty="0" smtClean="0"/>
              <a:t>第１条</a:t>
            </a:r>
            <a:r>
              <a:rPr lang="ja-JP" altLang="en-US" sz="2200" dirty="0" smtClean="0"/>
              <a:t>　この法律は、左に掲げる原則に従</a:t>
            </a:r>
            <a:r>
              <a:rPr lang="ja-JP" altLang="en-US" sz="2200" dirty="0" err="1" smtClean="0"/>
              <a:t>つて</a:t>
            </a:r>
            <a:r>
              <a:rPr lang="ja-JP" altLang="en-US" sz="2200" dirty="0" smtClean="0"/>
              <a:t>、放送を</a:t>
            </a:r>
            <a:r>
              <a:rPr lang="ja-JP" altLang="en-US" sz="2200" dirty="0" smtClean="0">
                <a:solidFill>
                  <a:srgbClr val="FF0000"/>
                </a:solidFill>
              </a:rPr>
              <a:t>公共の福祉</a:t>
            </a:r>
            <a:r>
              <a:rPr lang="ja-JP" altLang="en-US" sz="2200" dirty="0" smtClean="0"/>
              <a:t>に適合するように規律し、その健全な発達を図ることを目的とする。</a:t>
            </a:r>
          </a:p>
          <a:p>
            <a:pPr>
              <a:lnSpc>
                <a:spcPct val="90000"/>
              </a:lnSpc>
            </a:pPr>
            <a:r>
              <a:rPr lang="en-US" altLang="ja-JP" sz="2200" dirty="0" smtClean="0"/>
              <a:t>1</a:t>
            </a:r>
            <a:r>
              <a:rPr lang="ja-JP" altLang="en-US" sz="2200" dirty="0" err="1" smtClean="0"/>
              <a:t>．</a:t>
            </a:r>
            <a:r>
              <a:rPr lang="ja-JP" altLang="en-US" sz="2200" dirty="0" smtClean="0"/>
              <a:t>放送が</a:t>
            </a:r>
            <a:r>
              <a:rPr lang="ja-JP" altLang="en-US" sz="2200" dirty="0" smtClean="0">
                <a:solidFill>
                  <a:srgbClr val="FF0000"/>
                </a:solidFill>
              </a:rPr>
              <a:t>国民に最大限に普及されて</a:t>
            </a:r>
            <a:r>
              <a:rPr lang="ja-JP" altLang="en-US" sz="2200" dirty="0" smtClean="0"/>
              <a:t>、その効用をもたらすことを保障すること。</a:t>
            </a:r>
          </a:p>
          <a:p>
            <a:pPr>
              <a:lnSpc>
                <a:spcPct val="90000"/>
              </a:lnSpc>
            </a:pPr>
            <a:r>
              <a:rPr lang="en-US" altLang="ja-JP" sz="2200" dirty="0" smtClean="0"/>
              <a:t>2</a:t>
            </a:r>
            <a:r>
              <a:rPr lang="ja-JP" altLang="en-US" sz="2200" dirty="0" err="1" smtClean="0"/>
              <a:t>．</a:t>
            </a:r>
            <a:r>
              <a:rPr lang="ja-JP" altLang="en-US" sz="2200" dirty="0" smtClean="0"/>
              <a:t>放送の</a:t>
            </a:r>
            <a:r>
              <a:rPr lang="ja-JP" altLang="en-US" sz="2200" dirty="0" smtClean="0">
                <a:solidFill>
                  <a:srgbClr val="FF0000"/>
                </a:solidFill>
              </a:rPr>
              <a:t>不偏不党、真実及び自律を保障すること</a:t>
            </a:r>
            <a:r>
              <a:rPr lang="ja-JP" altLang="en-US" sz="2200" dirty="0" smtClean="0"/>
              <a:t>に</a:t>
            </a:r>
            <a:r>
              <a:rPr lang="ja-JP" altLang="en-US" sz="2200" dirty="0" err="1" smtClean="0"/>
              <a:t>よつて</a:t>
            </a:r>
            <a:r>
              <a:rPr lang="ja-JP" altLang="en-US" sz="2200" dirty="0" smtClean="0"/>
              <a:t>、</a:t>
            </a:r>
            <a:r>
              <a:rPr lang="ja-JP" altLang="en-US" sz="2200" dirty="0" smtClean="0">
                <a:solidFill>
                  <a:srgbClr val="FF0000"/>
                </a:solidFill>
              </a:rPr>
              <a:t>放送による表現の自由を確保すること</a:t>
            </a:r>
            <a:r>
              <a:rPr lang="ja-JP" altLang="en-US" sz="2200" dirty="0" smtClean="0"/>
              <a:t>。</a:t>
            </a:r>
          </a:p>
          <a:p>
            <a:pPr>
              <a:lnSpc>
                <a:spcPct val="90000"/>
              </a:lnSpc>
            </a:pPr>
            <a:r>
              <a:rPr lang="en-US" altLang="ja-JP" sz="2200" dirty="0" smtClean="0"/>
              <a:t>3</a:t>
            </a:r>
            <a:r>
              <a:rPr lang="ja-JP" altLang="en-US" sz="2200" dirty="0" err="1" smtClean="0"/>
              <a:t>．</a:t>
            </a:r>
            <a:r>
              <a:rPr lang="ja-JP" altLang="en-US" sz="2200" dirty="0" smtClean="0"/>
              <a:t>放送に携わる者の職責を明らかにすることに</a:t>
            </a:r>
            <a:r>
              <a:rPr lang="ja-JP" altLang="en-US" sz="2200" dirty="0" err="1" smtClean="0"/>
              <a:t>よつて</a:t>
            </a:r>
            <a:r>
              <a:rPr lang="ja-JP" altLang="en-US" sz="2200" dirty="0" smtClean="0"/>
              <a:t>、</a:t>
            </a:r>
            <a:r>
              <a:rPr lang="ja-JP" altLang="en-US" sz="2200" dirty="0" smtClean="0">
                <a:solidFill>
                  <a:srgbClr val="FF0000"/>
                </a:solidFill>
              </a:rPr>
              <a:t>放送が健全な民主主義の発達に資する</a:t>
            </a:r>
            <a:r>
              <a:rPr lang="ja-JP" altLang="en-US" sz="2200" dirty="0" smtClean="0"/>
              <a:t>ようにすること。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スライド番号プレースホルダ 5"/>
          <p:cNvSpPr txBox="1">
            <a:spLocks noGrp="1"/>
          </p:cNvSpPr>
          <p:nvPr/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/>
            <a:fld id="{4F343EBF-C714-4F4A-B8D2-81B2BB9A151B}" type="slidenum">
              <a:rPr kumimoji="0" lang="ja-JP" altLang="en-US" sz="1400"/>
              <a:pPr algn="ctr" eaLnBrk="1" hangingPunct="1"/>
              <a:t>9</a:t>
            </a:fld>
            <a:endParaRPr kumimoji="0" lang="en-US" altLang="ja-JP" sz="1400"/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ジャーナリズム史</a:t>
            </a:r>
            <a:r>
              <a:rPr lang="en-US" altLang="ja-JP" smtClean="0"/>
              <a:t>Ⅱ</a:t>
            </a:r>
            <a:endParaRPr lang="en-US" altLang="ja-JP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533400"/>
            <a:ext cx="8675687" cy="1143000"/>
          </a:xfrm>
        </p:spPr>
        <p:txBody>
          <a:bodyPr/>
          <a:lstStyle/>
          <a:p>
            <a:r>
              <a:rPr lang="ja-JP" altLang="en-US" sz="4800" dirty="0" smtClean="0"/>
              <a:t>放送法</a:t>
            </a:r>
            <a:r>
              <a:rPr lang="ja-JP" altLang="en-US" sz="4800" dirty="0" err="1" smtClean="0"/>
              <a:t>ー</a:t>
            </a:r>
            <a:r>
              <a:rPr lang="ja-JP" altLang="en-US" sz="4800" dirty="0" smtClean="0"/>
              <a:t>２</a:t>
            </a:r>
            <a:r>
              <a:rPr lang="ja-JP" altLang="en-US" dirty="0" smtClean="0"/>
              <a:t>：</a:t>
            </a:r>
            <a:r>
              <a:rPr lang="ja-JP" altLang="en-US" sz="2400" dirty="0" smtClean="0"/>
              <a:t>放送番組の編集等に関する通則</a:t>
            </a:r>
            <a:r>
              <a:rPr lang="ja-JP" altLang="en-US" dirty="0" smtClean="0"/>
              <a:t> 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553" y="1844675"/>
            <a:ext cx="7918647" cy="409892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ja-JP" altLang="en-US" sz="2200" i="1" dirty="0" smtClean="0"/>
              <a:t>（放送番組編成の自由）</a:t>
            </a:r>
            <a:endParaRPr lang="ja-JP" altLang="en-US" sz="2200" b="1" dirty="0" smtClean="0"/>
          </a:p>
          <a:p>
            <a:pPr>
              <a:lnSpc>
                <a:spcPct val="80000"/>
              </a:lnSpc>
            </a:pPr>
            <a:r>
              <a:rPr lang="ja-JP" altLang="en-US" sz="2200" b="1" dirty="0" smtClean="0"/>
              <a:t>第３条</a:t>
            </a:r>
            <a:r>
              <a:rPr lang="ja-JP" altLang="en-US" sz="2200" dirty="0" smtClean="0"/>
              <a:t>　放送番組は、法律に定める権限に基く場合でなければ、</a:t>
            </a:r>
            <a:r>
              <a:rPr lang="ja-JP" altLang="en-US" sz="2200" dirty="0" smtClean="0">
                <a:solidFill>
                  <a:srgbClr val="FF0000"/>
                </a:solidFill>
              </a:rPr>
              <a:t>何人からも干渉され、又は規律されることがない</a:t>
            </a:r>
            <a:r>
              <a:rPr lang="ja-JP" altLang="en-US" sz="2200" dirty="0" smtClean="0"/>
              <a:t>。</a:t>
            </a:r>
            <a:endParaRPr lang="ja-JP" altLang="en-US" sz="2200" i="1" dirty="0" smtClean="0"/>
          </a:p>
          <a:p>
            <a:pPr>
              <a:lnSpc>
                <a:spcPct val="80000"/>
              </a:lnSpc>
            </a:pPr>
            <a:r>
              <a:rPr lang="ja-JP" altLang="en-US" sz="2200" i="1" dirty="0" smtClean="0"/>
              <a:t>（国内放送の放送番組の編集等）</a:t>
            </a:r>
            <a:endParaRPr lang="ja-JP" altLang="en-US" sz="2200" b="1" dirty="0" smtClean="0"/>
          </a:p>
          <a:p>
            <a:pPr>
              <a:lnSpc>
                <a:spcPct val="80000"/>
              </a:lnSpc>
            </a:pPr>
            <a:r>
              <a:rPr lang="ja-JP" altLang="en-US" sz="2200" b="1" smtClean="0"/>
              <a:t>第４条</a:t>
            </a:r>
            <a:r>
              <a:rPr lang="ja-JP" altLang="en-US" sz="2200" dirty="0" smtClean="0"/>
              <a:t>　放送事業者は、国内放送の放送番組の編集に当</a:t>
            </a:r>
            <a:r>
              <a:rPr lang="ja-JP" altLang="en-US" sz="2200" dirty="0" err="1" smtClean="0"/>
              <a:t>たつては</a:t>
            </a:r>
            <a:r>
              <a:rPr lang="ja-JP" altLang="en-US" sz="2200" dirty="0" smtClean="0"/>
              <a:t>、次の各号の定めるところによらなければならない。</a:t>
            </a:r>
          </a:p>
          <a:p>
            <a:pPr>
              <a:lnSpc>
                <a:spcPct val="80000"/>
              </a:lnSpc>
            </a:pPr>
            <a:r>
              <a:rPr lang="en-US" altLang="ja-JP" sz="2200" dirty="0" smtClean="0"/>
              <a:t>1</a:t>
            </a:r>
            <a:r>
              <a:rPr lang="ja-JP" altLang="en-US" sz="2200" dirty="0" err="1" smtClean="0"/>
              <a:t>．</a:t>
            </a:r>
            <a:r>
              <a:rPr lang="ja-JP" altLang="en-US" sz="2200" dirty="0" smtClean="0"/>
              <a:t>公安及び善良な風俗を害しないこと。</a:t>
            </a:r>
          </a:p>
          <a:p>
            <a:pPr>
              <a:lnSpc>
                <a:spcPct val="80000"/>
              </a:lnSpc>
            </a:pPr>
            <a:r>
              <a:rPr lang="en-US" altLang="ja-JP" sz="2200" dirty="0" smtClean="0"/>
              <a:t>2</a:t>
            </a:r>
            <a:r>
              <a:rPr lang="ja-JP" altLang="en-US" sz="2200" dirty="0" err="1" smtClean="0"/>
              <a:t>．</a:t>
            </a:r>
            <a:r>
              <a:rPr lang="ja-JP" altLang="en-US" sz="2200" dirty="0" smtClean="0"/>
              <a:t>政治的に公平であること。</a:t>
            </a:r>
          </a:p>
          <a:p>
            <a:pPr>
              <a:lnSpc>
                <a:spcPct val="80000"/>
              </a:lnSpc>
            </a:pPr>
            <a:r>
              <a:rPr lang="en-US" altLang="ja-JP" sz="2200" dirty="0" smtClean="0"/>
              <a:t>3</a:t>
            </a:r>
            <a:r>
              <a:rPr lang="ja-JP" altLang="en-US" sz="2200" dirty="0" err="1" smtClean="0"/>
              <a:t>．</a:t>
            </a:r>
            <a:r>
              <a:rPr lang="ja-JP" altLang="en-US" sz="2200" dirty="0" smtClean="0"/>
              <a:t>報道は事実をまげないですること。</a:t>
            </a:r>
          </a:p>
          <a:p>
            <a:pPr>
              <a:lnSpc>
                <a:spcPct val="80000"/>
              </a:lnSpc>
            </a:pPr>
            <a:r>
              <a:rPr lang="en-US" altLang="ja-JP" sz="2200" dirty="0" smtClean="0"/>
              <a:t>4</a:t>
            </a:r>
            <a:r>
              <a:rPr lang="ja-JP" altLang="en-US" sz="2200" dirty="0" err="1" smtClean="0"/>
              <a:t>．</a:t>
            </a:r>
            <a:r>
              <a:rPr lang="ja-JP" altLang="en-US" sz="2200" dirty="0" smtClean="0"/>
              <a:t>意見が対立している問題については、できるだけ多くの角度から論点を明らかにすること。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ビジネス">
  <a:themeElements>
    <a:clrScheme name="ビジネス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ビジネス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ビジネ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323</TotalTime>
  <Words>578</Words>
  <Application>Microsoft Office PowerPoint</Application>
  <PresentationFormat>画面に合わせる (4:3)</PresentationFormat>
  <Paragraphs>117</Paragraphs>
  <Slides>13</Slides>
  <Notes>10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4" baseType="lpstr">
      <vt:lpstr>ビジネス</vt:lpstr>
      <vt:lpstr>ジャーナリズム史Ⅱ　 第10-11回</vt:lpstr>
      <vt:lpstr>放送メディアの台頭と批判</vt:lpstr>
      <vt:lpstr>ジャーナリズムへの介入</vt:lpstr>
      <vt:lpstr>放送中止事件：1953~2005</vt:lpstr>
      <vt:lpstr>放送中止は何を意味するか-1</vt:lpstr>
      <vt:lpstr>放送中止は何を意味するか-2</vt:lpstr>
      <vt:lpstr>放送法:1950</vt:lpstr>
      <vt:lpstr>放送法－１</vt:lpstr>
      <vt:lpstr>放送法ー２：放送番組の編集等に関する通則 </vt:lpstr>
      <vt:lpstr>昭和：２つの「14年間」</vt:lpstr>
      <vt:lpstr>自らの足元を支える土台を常に忘却</vt:lpstr>
      <vt:lpstr>ひとたび目標を定めるとその地点まで 脇目もふらずに懸命に走り続ける</vt:lpstr>
      <vt:lpstr>ジャーナリズム批判</vt:lpstr>
    </vt:vector>
  </TitlesOfParts>
  <Company>Sophia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ジャーナリズム史Ⅱ　2008 第6回(11/11)</dc:title>
  <dc:creator>Suzuki Yuga</dc:creator>
  <cp:lastModifiedBy>s-yuga  TOSHIBA-1</cp:lastModifiedBy>
  <cp:revision>34</cp:revision>
  <cp:lastPrinted>2016-01-04T14:48:24Z</cp:lastPrinted>
  <dcterms:created xsi:type="dcterms:W3CDTF">2008-11-10T15:36:09Z</dcterms:created>
  <dcterms:modified xsi:type="dcterms:W3CDTF">2017-12-06T13:21:49Z</dcterms:modified>
</cp:coreProperties>
</file>