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4"/>
  </p:notesMasterIdLst>
  <p:handoutMasterIdLst>
    <p:handoutMasterId r:id="rId25"/>
  </p:handoutMasterIdLst>
  <p:sldIdLst>
    <p:sldId id="461" r:id="rId2"/>
    <p:sldId id="462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63" r:id="rId13"/>
    <p:sldId id="464" r:id="rId14"/>
    <p:sldId id="465" r:id="rId15"/>
    <p:sldId id="466" r:id="rId16"/>
    <p:sldId id="467" r:id="rId17"/>
    <p:sldId id="468" r:id="rId18"/>
    <p:sldId id="472" r:id="rId19"/>
    <p:sldId id="469" r:id="rId20"/>
    <p:sldId id="470" r:id="rId21"/>
    <p:sldId id="478" r:id="rId22"/>
    <p:sldId id="471" r:id="rId23"/>
  </p:sldIdLst>
  <p:sldSz cx="9144000" cy="6858000" type="screen4x3"/>
  <p:notesSz cx="6888163" cy="100203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22" autoAdjust="0"/>
  </p:normalViewPr>
  <p:slideViewPr>
    <p:cSldViewPr>
      <p:cViewPr varScale="1">
        <p:scale>
          <a:sx n="55" d="100"/>
          <a:sy n="55" d="100"/>
        </p:scale>
        <p:origin x="-7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02"/>
    </p:cViewPr>
  </p:sorterViewPr>
  <p:notesViewPr>
    <p:cSldViewPr>
      <p:cViewPr varScale="1">
        <p:scale>
          <a:sx n="31" d="100"/>
          <a:sy n="31" d="100"/>
        </p:scale>
        <p:origin x="-1206" y="-84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5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75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9C4219D-FF03-49AF-881C-F003C94B52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823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50888"/>
            <a:ext cx="5008563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759325"/>
            <a:ext cx="5049837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1EA1C7C-78C1-4ADD-944B-788A2E68798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6116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91D8DCE7-72FC-4A70-8148-C69A2C197151}" type="slidenum">
              <a:rPr lang="en-US" altLang="ja-JP" sz="1300" smtClean="0"/>
              <a:pPr eaLnBrk="1" hangingPunct="1"/>
              <a:t>18</a:t>
            </a:fld>
            <a:endParaRPr lang="en-US" altLang="ja-JP" sz="13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itchFamily="34" charset="0"/>
                <a:ea typeface="ＭＳ Ｐゴシック" charset="-128"/>
              </a:defRPr>
            </a:lvl9pPr>
          </a:lstStyle>
          <a:p>
            <a:pPr eaLnBrk="1" hangingPunct="1"/>
            <a:fld id="{3E77E48C-FB95-4399-8800-2548A99E82BC}" type="slidenum">
              <a:rPr lang="en-US" altLang="ja-JP" sz="1300" smtClean="0"/>
              <a:pPr eaLnBrk="1" hangingPunct="1"/>
              <a:t>21</a:t>
            </a:fld>
            <a:endParaRPr lang="en-US" altLang="ja-JP" sz="13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>
              <a:ea typeface="ＭＳ Ｐ明朝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71C92F2C-6428-4FF0-8E26-4D04C763E110}" type="slidenum">
              <a:rPr lang="en-US" altLang="ja-JP" smtClean="0">
                <a:latin typeface="Times New Roman" pitchFamily="18" charset="0"/>
              </a:rPr>
              <a:pPr eaLnBrk="1" hangingPunct="1"/>
              <a:t>22</a:t>
            </a:fld>
            <a:endParaRPr lang="en-US" altLang="ja-JP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charset="0"/>
                    <a:ea typeface="ＭＳ Ｐゴシック" pitchFamily="50" charset="-128"/>
                  </a:defRPr>
                </a:lvl9pPr>
              </a:lstStyle>
              <a:p>
                <a:pPr eaLnBrk="1" hangingPunct="1"/>
                <a:endParaRPr kumimoji="0" lang="ja-JP" altLang="ja-JP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2478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2478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37DCE-EDBA-4C71-81BE-2BD0C7C37C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0555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50DBB-DE2E-4240-935C-6B6F30D592A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41048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6FE95-F28F-48D1-A604-BC42EF2768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85671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145A4-8C73-410D-80C0-81508C8BD59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0227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ECDEF-A39D-45A3-B3E7-CB54BF83FB1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7993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85D28-30AC-45BD-8568-3CD54E2CDA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8710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ACC93-D1C0-4F56-9DA7-0EB68286AE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14520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AC1EB-CDDC-4C97-81FC-50780CC8033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8315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D017A-98F6-4FF8-9286-2732D73D9F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563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4BB7-DFE1-4E3D-B98B-31AE112523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9212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9562E-2229-4EED-BFEF-BC231B7A321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10641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CEC8E-CAB0-4AE2-A4F8-738CF3E111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41343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A0672-4E9D-462B-852A-58B567396A6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51781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4439E-08BA-4AFB-8C1C-C7DE28F1C6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48996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FF2F0-B017-470F-92E1-921F07EE493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80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25AC0-FE9C-479B-ADD1-F1CA5A1057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86309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Arial Black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18FCFD34-BB6C-4AAA-AA2D-3A085BA390A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algn="ctr" eaLnBrk="1" hangingPunct="1"/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 sz="240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/>
              <a:endParaRPr kumimoji="0" lang="ja-JP" altLang="ja-JP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2468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web.cc.sophia.ac.jp/s-yuga/gakubu/JHlec20.html#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../../2017&#24180;&#24230;&#35611;&#32681;/2017_HP/2017_FJ2a/FJ2lec17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web.cc.sophia.ac.jp/s-yuga/gakubu/FJ2lec17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collections.lib.keio.ac.jp/ja/gutenberg/explan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osakai.gr.jp/profile/history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700213"/>
            <a:ext cx="7489825" cy="2514600"/>
          </a:xfrm>
        </p:spPr>
        <p:txBody>
          <a:bodyPr/>
          <a:lstStyle/>
          <a:p>
            <a:pPr eaLnBrk="1" hangingPunct="1"/>
            <a:r>
              <a:rPr lang="ja-JP" altLang="en-US" sz="5400" dirty="0"/>
              <a:t>ジャーナリズム史</a:t>
            </a:r>
            <a:r>
              <a:rPr lang="en-US" altLang="ja-JP" sz="5400" dirty="0"/>
              <a:t>Ⅰ</a:t>
            </a:r>
            <a:br>
              <a:rPr lang="en-US" altLang="ja-JP" sz="5400" dirty="0"/>
            </a:br>
            <a:r>
              <a:rPr lang="en-US" altLang="ja-JP" sz="3800" dirty="0" smtClean="0"/>
              <a:t>2020</a:t>
            </a:r>
            <a:r>
              <a:rPr lang="ja-JP" altLang="en-US" sz="4800" dirty="0"/>
              <a:t>　</a:t>
            </a:r>
            <a:r>
              <a:rPr lang="ja-JP" altLang="en-US" sz="3800" dirty="0"/>
              <a:t>歴史を考える</a:t>
            </a:r>
            <a:r>
              <a:rPr lang="en-US" altLang="ja-JP" sz="3800" dirty="0" smtClean="0"/>
              <a:t>-2</a:t>
            </a:r>
            <a:endParaRPr lang="en-US" altLang="ja-JP" sz="3800" dirty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4724400"/>
            <a:ext cx="4495800" cy="1600200"/>
          </a:xfrm>
        </p:spPr>
        <p:txBody>
          <a:bodyPr/>
          <a:lstStyle/>
          <a:p>
            <a:pPr eaLnBrk="1" hangingPunct="1"/>
            <a:r>
              <a:rPr lang="ja-JP" altLang="en-US" sz="2800" b="1" dirty="0"/>
              <a:t>現代マス・メディア、マス･コミュニケーションの成立の歴史をたどる  </a:t>
            </a:r>
            <a:r>
              <a:rPr lang="ja-JP" altLang="en-US" sz="2800" b="1" dirty="0">
                <a:hlinkClick r:id="rId3"/>
              </a:rPr>
              <a:t>参考文献</a:t>
            </a:r>
            <a:endParaRPr lang="ja-JP" altLang="en-US" sz="2800" b="1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37DCE-EDBA-4C71-81BE-2BD0C7C37C0A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スライド番号プレースホル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320C81CC-344C-4868-AFF9-50B0A852E3AB}" type="slidenum">
              <a:rPr kumimoji="0" lang="en-US" altLang="ja-JP" sz="1200">
                <a:latin typeface="Arial Black" pitchFamily="34" charset="0"/>
              </a:rPr>
              <a:pPr algn="r" eaLnBrk="1" hangingPunct="1"/>
              <a:t>10</a:t>
            </a:fld>
            <a:endParaRPr kumimoji="0" lang="en-US" altLang="ja-JP" sz="1200">
              <a:latin typeface="Arial Black" pitchFamily="34" charset="0"/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　ニュースの収集地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イタリア：ベネチア、フィレンツェ</a:t>
            </a:r>
          </a:p>
          <a:p>
            <a:pPr eaLnBrk="1" hangingPunct="1"/>
            <a:r>
              <a:rPr lang="ja-JP" altLang="en-US"/>
              <a:t>ドイツ：ニュールンベルグ，アウグスブルク，シュトラセブルク，ライプチヒ</a:t>
            </a:r>
          </a:p>
          <a:p>
            <a:pPr eaLnBrk="1" hangingPunct="1"/>
            <a:r>
              <a:rPr lang="ja-JP" altLang="en-US"/>
              <a:t>ベルギー：ブリュッセル</a:t>
            </a:r>
          </a:p>
          <a:p>
            <a:pPr eaLnBrk="1" hangingPunct="1"/>
            <a:r>
              <a:rPr lang="ja-JP" altLang="en-US"/>
              <a:t>オランダ：アムステルダム</a:t>
            </a:r>
          </a:p>
          <a:p>
            <a:pPr eaLnBrk="1" hangingPunct="1"/>
            <a:r>
              <a:rPr lang="ja-JP" altLang="en-US"/>
              <a:t>パリ、ロンドンなど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64439E-08BA-4AFB-8C1C-C7DE28F1C6AF}" type="slidenum">
              <a:rPr lang="en-US" altLang="ja-JP" smtClean="0"/>
              <a:pPr>
                <a:defRPr/>
              </a:pPr>
              <a:t>10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フッター プレースホルダ 3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endParaRPr kumimoji="0" lang="en-US" altLang="ja-JP" sz="1200"/>
          </a:p>
        </p:txBody>
      </p:sp>
      <p:sp>
        <p:nvSpPr>
          <p:cNvPr id="28675" name="スライド番号プレースホル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2CE0B1DD-7929-4351-80D8-5A5C4FDBAAB0}" type="slidenum">
              <a:rPr kumimoji="0" lang="en-US" altLang="ja-JP" sz="1200">
                <a:latin typeface="Arial Black" pitchFamily="34" charset="0"/>
              </a:rPr>
              <a:pPr algn="r" eaLnBrk="1" hangingPunct="1"/>
              <a:t>11</a:t>
            </a:fld>
            <a:endParaRPr kumimoji="0" lang="en-US" altLang="ja-JP" sz="1200">
              <a:latin typeface="Arial Black" pitchFamily="34" charset="0"/>
            </a:endParaRPr>
          </a:p>
        </p:txBody>
      </p:sp>
      <p:sp>
        <p:nvSpPr>
          <p:cNvPr id="28676" name="Rectangle 2050"/>
          <p:cNvSpPr>
            <a:spLocks noGrp="1" noChangeArrowheads="1"/>
          </p:cNvSpPr>
          <p:nvPr>
            <p:ph type="title" idx="4294967295"/>
          </p:nvPr>
        </p:nvSpPr>
        <p:spPr>
          <a:xfrm>
            <a:off x="623888" y="549275"/>
            <a:ext cx="7480300" cy="1136650"/>
          </a:xfrm>
        </p:spPr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28677" name="Rectangle 2051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89138"/>
            <a:ext cx="8507288" cy="3878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 sz="4400" dirty="0" smtClean="0"/>
              <a:t>Ｑ</a:t>
            </a:r>
            <a:r>
              <a:rPr lang="en-US" altLang="ja-JP" sz="4400" dirty="0" smtClean="0"/>
              <a:t>3</a:t>
            </a:r>
            <a:r>
              <a:rPr lang="ja-JP" altLang="en-US" sz="4400" dirty="0" err="1" smtClean="0"/>
              <a:t>．</a:t>
            </a:r>
            <a:r>
              <a:rPr lang="ja-JP" altLang="en-US" sz="4400" dirty="0"/>
              <a:t>当時のニュースの収集地に共通する特性は？</a:t>
            </a:r>
          </a:p>
          <a:p>
            <a:pPr eaLnBrk="1" hangingPunct="1">
              <a:buFont typeface="Wingdings" pitchFamily="2" charset="2"/>
              <a:buNone/>
            </a:pPr>
            <a:endParaRPr lang="ja-JP" altLang="en-US" sz="4400" dirty="0"/>
          </a:p>
          <a:p>
            <a:pPr eaLnBrk="1" hangingPunct="1">
              <a:buFont typeface="Wingdings" pitchFamily="2" charset="2"/>
              <a:buNone/>
            </a:pPr>
            <a:r>
              <a:rPr lang="ja-JP" altLang="en-US" sz="4400" dirty="0" smtClean="0"/>
              <a:t>Ｑ</a:t>
            </a:r>
            <a:r>
              <a:rPr lang="en-US" altLang="ja-JP" sz="4400" dirty="0" smtClean="0"/>
              <a:t>4</a:t>
            </a:r>
            <a:r>
              <a:rPr lang="ja-JP" altLang="en-US" sz="4400" dirty="0" err="1" smtClean="0"/>
              <a:t>．</a:t>
            </a:r>
            <a:r>
              <a:rPr lang="ja-JP" altLang="en-US" sz="4400" dirty="0"/>
              <a:t>「近代新聞」の定義、特性は？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64439E-08BA-4AFB-8C1C-C7DE28F1C6AF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３　週刊新聞の発生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1609</a:t>
            </a:r>
            <a:r>
              <a:rPr lang="ja-JP" altLang="en-US" dirty="0"/>
              <a:t>年　</a:t>
            </a:r>
            <a:r>
              <a:rPr lang="en-US" altLang="ja-JP" dirty="0"/>
              <a:t>Aviso (</a:t>
            </a:r>
            <a:r>
              <a:rPr lang="en-US" altLang="ja-JP" dirty="0" err="1"/>
              <a:t>Avisa</a:t>
            </a:r>
            <a:r>
              <a:rPr lang="en-US" altLang="ja-JP" dirty="0"/>
              <a:t>)Relation </a:t>
            </a:r>
            <a:r>
              <a:rPr lang="en-US" altLang="ja-JP" dirty="0" err="1"/>
              <a:t>oder</a:t>
            </a:r>
            <a:r>
              <a:rPr lang="en-US" altLang="ja-JP" dirty="0"/>
              <a:t> </a:t>
            </a:r>
            <a:r>
              <a:rPr lang="en-US" altLang="ja-JP" dirty="0" err="1"/>
              <a:t>Zeitung</a:t>
            </a:r>
            <a:endParaRPr lang="en-US" altLang="ja-JP" dirty="0"/>
          </a:p>
          <a:p>
            <a:pPr eaLnBrk="1" hangingPunct="1"/>
            <a:r>
              <a:rPr lang="en-US" altLang="ja-JP" dirty="0"/>
              <a:t>1618</a:t>
            </a:r>
            <a:r>
              <a:rPr lang="ja-JP" altLang="en-US" dirty="0"/>
              <a:t>年　Ｃｏｒｏｎｔｏ→Ｃｏｒａｎｔｏ，Ｃｏｒｏｎｔｏ</a:t>
            </a:r>
            <a:r>
              <a:rPr lang="ja-JP" altLang="en-US" dirty="0" smtClean="0"/>
              <a:t>，</a:t>
            </a:r>
            <a:endParaRPr lang="en-US" altLang="ja-JP" dirty="0" smtClean="0"/>
          </a:p>
          <a:p>
            <a:pPr marL="0" indent="0" eaLnBrk="1" hangingPunct="1">
              <a:buNone/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ja-JP" altLang="en-US" dirty="0" smtClean="0"/>
              <a:t>Ｃｏｕｒａｎｔ</a:t>
            </a:r>
            <a:r>
              <a:rPr lang="ja-JP" altLang="en-US" dirty="0"/>
              <a:t>（ｏ）など</a:t>
            </a:r>
            <a:r>
              <a:rPr lang="en-US" altLang="ja-JP" dirty="0"/>
              <a:t>: current of  news</a:t>
            </a:r>
            <a:r>
              <a:rPr lang="ja-JP" altLang="en-US" dirty="0"/>
              <a:t>　</a:t>
            </a:r>
          </a:p>
          <a:p>
            <a:pPr eaLnBrk="1" hangingPunct="1"/>
            <a:r>
              <a:rPr lang="en-US" altLang="ja-JP" dirty="0"/>
              <a:t>1622</a:t>
            </a:r>
            <a:r>
              <a:rPr lang="ja-JP" altLang="en-US" dirty="0"/>
              <a:t>年　</a:t>
            </a:r>
            <a:r>
              <a:rPr lang="en-US" altLang="ja-JP" dirty="0"/>
              <a:t>London Weekly News</a:t>
            </a:r>
          </a:p>
          <a:p>
            <a:pPr eaLnBrk="1" hangingPunct="1"/>
            <a:r>
              <a:rPr lang="en-US" altLang="ja-JP" dirty="0"/>
              <a:t>1631</a:t>
            </a:r>
            <a:r>
              <a:rPr lang="ja-JP" altLang="en-US" dirty="0"/>
              <a:t>年　</a:t>
            </a:r>
            <a:r>
              <a:rPr lang="en-US" altLang="ja-JP" dirty="0"/>
              <a:t>Le Gazette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5D017A-98F6-4FF8-9286-2732D73D9FEA}" type="slidenum">
              <a:rPr lang="en-US" altLang="ja-JP" smtClean="0"/>
              <a:pPr>
                <a:defRPr/>
              </a:pPr>
              <a:t>12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13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4000"/>
              <a:t>４　日刊新聞の登場（１７－１８世紀）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2250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ja-JP" sz="2400"/>
              <a:t>1650</a:t>
            </a:r>
            <a:r>
              <a:rPr lang="ja-JP" altLang="en-US" sz="2400"/>
              <a:t>年</a:t>
            </a:r>
            <a:r>
              <a:rPr lang="en-US" altLang="ja-JP" sz="2400"/>
              <a:t>7.1 </a:t>
            </a:r>
            <a:r>
              <a:rPr lang="ja-JP" altLang="en-US" sz="2400"/>
              <a:t>　</a:t>
            </a:r>
            <a:r>
              <a:rPr lang="en-US" altLang="ja-JP" sz="2400"/>
              <a:t>Einkommenden Zeitungen…</a:t>
            </a:r>
            <a:r>
              <a:rPr lang="ja-JP" altLang="en-US" sz="2400"/>
              <a:t>ライプチヒ“次代新聞” </a:t>
            </a:r>
          </a:p>
          <a:p>
            <a:pPr eaLnBrk="1" hangingPunct="1">
              <a:lnSpc>
                <a:spcPct val="90000"/>
              </a:lnSpc>
            </a:pPr>
            <a:r>
              <a:rPr lang="ja-JP" altLang="en-US" sz="2400"/>
              <a:t>（</a:t>
            </a:r>
            <a:r>
              <a:rPr lang="en-US" altLang="ja-JP" sz="2400"/>
              <a:t>1690</a:t>
            </a:r>
            <a:r>
              <a:rPr lang="ja-JP" altLang="en-US" sz="2400"/>
              <a:t>年</a:t>
            </a:r>
            <a:r>
              <a:rPr lang="en-US" altLang="ja-JP" sz="2400"/>
              <a:t>9.25</a:t>
            </a:r>
            <a:r>
              <a:rPr lang="ja-JP" altLang="en-US" sz="2400"/>
              <a:t>　</a:t>
            </a:r>
            <a:r>
              <a:rPr lang="en-US" altLang="ja-JP" sz="2400"/>
              <a:t>Publick Occurrences</a:t>
            </a:r>
            <a:r>
              <a:rPr lang="ja-JP" altLang="en-US" sz="2400"/>
              <a:t>　　アメリカ植民地）</a:t>
            </a:r>
          </a:p>
          <a:p>
            <a:pPr eaLnBrk="1" hangingPunct="1">
              <a:lnSpc>
                <a:spcPct val="90000"/>
              </a:lnSpc>
            </a:pPr>
            <a:r>
              <a:rPr lang="en-US" altLang="ja-JP" sz="2400"/>
              <a:t>1702</a:t>
            </a:r>
            <a:r>
              <a:rPr lang="ja-JP" altLang="en-US" sz="2400"/>
              <a:t>年</a:t>
            </a:r>
            <a:r>
              <a:rPr lang="en-US" altLang="ja-JP" sz="2400"/>
              <a:t>3.11</a:t>
            </a:r>
            <a:r>
              <a:rPr lang="ja-JP" altLang="en-US" sz="2400"/>
              <a:t>　</a:t>
            </a:r>
            <a:r>
              <a:rPr lang="en-US" altLang="ja-JP" sz="2400"/>
              <a:t>Daily</a:t>
            </a:r>
            <a:r>
              <a:rPr lang="ja-JP" altLang="en-US" sz="2400"/>
              <a:t>　</a:t>
            </a:r>
            <a:r>
              <a:rPr lang="en-US" altLang="ja-JP" sz="2400"/>
              <a:t>Courant</a:t>
            </a:r>
            <a:r>
              <a:rPr lang="ja-JP" altLang="en-US" sz="2400"/>
              <a:t>　　　　　　　　　　　　　　　　</a:t>
            </a:r>
            <a:r>
              <a:rPr lang="en-US" altLang="ja-JP" sz="2400"/>
              <a:t>…</a:t>
            </a:r>
            <a:r>
              <a:rPr lang="ja-JP" altLang="en-US" sz="2400"/>
              <a:t>イギリス</a:t>
            </a:r>
          </a:p>
        </p:txBody>
      </p:sp>
      <p:pic>
        <p:nvPicPr>
          <p:cNvPr id="4101" name="Picture 7" descr="Publick Occurences16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5575" y="2125663"/>
            <a:ext cx="2444750" cy="3206750"/>
          </a:xfrm>
          <a:noFill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DECDEF-A39D-45A3-B3E7-CB54BF83FB16}" type="slidenum">
              <a:rPr lang="en-US" altLang="ja-JP" smtClean="0"/>
              <a:pPr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60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ja-JP" altLang="ja-JP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2250" cy="3886200"/>
          </a:xfrm>
        </p:spPr>
        <p:txBody>
          <a:bodyPr/>
          <a:lstStyle/>
          <a:p>
            <a:pPr eaLnBrk="1" hangingPunct="1"/>
            <a:r>
              <a:rPr lang="en-US" altLang="ja-JP" sz="2800"/>
              <a:t>1777</a:t>
            </a:r>
            <a:r>
              <a:rPr lang="ja-JP" altLang="en-US" sz="2800"/>
              <a:t>年</a:t>
            </a:r>
            <a:r>
              <a:rPr lang="en-US" altLang="ja-JP" sz="2800"/>
              <a:t>1.1</a:t>
            </a:r>
            <a:r>
              <a:rPr lang="ja-JP" altLang="en-US" sz="2800"/>
              <a:t>　</a:t>
            </a:r>
            <a:r>
              <a:rPr lang="en-US" altLang="ja-JP" sz="2800"/>
              <a:t>Le Journal de Paris</a:t>
            </a:r>
            <a:r>
              <a:rPr lang="ja-JP" altLang="en-US" sz="2800"/>
              <a:t>　　　　　　</a:t>
            </a:r>
            <a:r>
              <a:rPr lang="en-US" altLang="ja-JP" sz="2800"/>
              <a:t>…</a:t>
            </a:r>
            <a:r>
              <a:rPr lang="ja-JP" altLang="en-US" sz="2800"/>
              <a:t>フランス</a:t>
            </a:r>
          </a:p>
          <a:p>
            <a:pPr eaLnBrk="1" hangingPunct="1"/>
            <a:r>
              <a:rPr lang="en-US" altLang="ja-JP" sz="2800"/>
              <a:t>1800</a:t>
            </a:r>
            <a:r>
              <a:rPr lang="ja-JP" altLang="en-US" sz="2800"/>
              <a:t>年　　　</a:t>
            </a:r>
            <a:r>
              <a:rPr lang="en-US" altLang="ja-JP" sz="2800"/>
              <a:t>Sankt Peterburgski Vedomoti…</a:t>
            </a:r>
            <a:r>
              <a:rPr lang="ja-JP" altLang="en-US" sz="2800"/>
              <a:t>ソ連　　</a:t>
            </a:r>
          </a:p>
          <a:p>
            <a:pPr eaLnBrk="1" hangingPunct="1"/>
            <a:r>
              <a:rPr lang="en-US" altLang="ja-JP" sz="2800"/>
              <a:t>1871</a:t>
            </a:r>
            <a:r>
              <a:rPr lang="ja-JP" altLang="en-US" sz="2800"/>
              <a:t>年</a:t>
            </a:r>
            <a:r>
              <a:rPr lang="en-US" altLang="ja-JP" sz="2800"/>
              <a:t>1.</a:t>
            </a:r>
            <a:r>
              <a:rPr lang="ja-JP" altLang="en-US" sz="2800"/>
              <a:t>　　</a:t>
            </a:r>
            <a:r>
              <a:rPr lang="en-US" altLang="ja-JP" sz="2800"/>
              <a:t>『</a:t>
            </a:r>
            <a:r>
              <a:rPr lang="ja-JP" altLang="en-US" sz="2800"/>
              <a:t>横浜毎日新聞</a:t>
            </a:r>
            <a:r>
              <a:rPr lang="en-US" altLang="ja-JP" sz="2800"/>
              <a:t>』</a:t>
            </a:r>
          </a:p>
          <a:p>
            <a:pPr eaLnBrk="1" hangingPunct="1"/>
            <a:endParaRPr lang="en-US" altLang="ja-JP" sz="2800"/>
          </a:p>
          <a:p>
            <a:pPr eaLnBrk="1" hangingPunct="1"/>
            <a:endParaRPr lang="en-US" altLang="ja-JP" sz="2800"/>
          </a:p>
        </p:txBody>
      </p:sp>
      <p:pic>
        <p:nvPicPr>
          <p:cNvPr id="5125" name="Picture 6" descr="082_1_02(横浜毎日）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2190750"/>
            <a:ext cx="2740025" cy="3433763"/>
          </a:xfrm>
          <a:noFill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DDECDEF-A39D-45A3-B3E7-CB54BF83FB16}" type="slidenum">
              <a:rPr lang="en-US" altLang="ja-JP" smtClean="0"/>
              <a:pPr>
                <a:defRPr/>
              </a:pPr>
              <a:t>14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60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4" descr="PrintingFactory18s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088" y="457200"/>
            <a:ext cx="4186237" cy="5410200"/>
          </a:xfrm>
          <a:noFill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C145A4-8C73-410D-80C0-81508C8BD59A}" type="slidenum">
              <a:rPr lang="en-US" altLang="ja-JP" smtClean="0"/>
              <a:pPr>
                <a:defRPr/>
              </a:pPr>
              <a:t>15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5738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052" descr="ColumbianPress183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90788" y="457200"/>
            <a:ext cx="4160837" cy="5410200"/>
          </a:xfrm>
          <a:noFill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C145A4-8C73-410D-80C0-81508C8BD59A}" type="slidenum">
              <a:rPr lang="en-US" altLang="ja-JP" smtClean="0"/>
              <a:pPr>
                <a:defRPr/>
              </a:pPr>
              <a:t>16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30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62950" cy="1371600"/>
          </a:xfrm>
        </p:spPr>
        <p:txBody>
          <a:bodyPr/>
          <a:lstStyle/>
          <a:p>
            <a:pPr eaLnBrk="1" hangingPunct="1"/>
            <a:r>
              <a:rPr lang="ja-JP" altLang="en-US" sz="4000"/>
              <a:t>５</a:t>
            </a:r>
            <a:r>
              <a:rPr lang="en-US" altLang="ja-JP" sz="4000"/>
              <a:t>.</a:t>
            </a:r>
            <a:r>
              <a:rPr lang="ja-JP" altLang="en-US" sz="4000"/>
              <a:t>１８世紀</a:t>
            </a:r>
            <a:r>
              <a:rPr lang="en-US" altLang="ja-JP" sz="4000"/>
              <a:t>:</a:t>
            </a:r>
            <a:r>
              <a:rPr lang="ja-JP" altLang="en-US" sz="4000"/>
              <a:t>ヨーロッパ大衆社会の出現</a:t>
            </a:r>
          </a:p>
        </p:txBody>
      </p:sp>
      <p:sp>
        <p:nvSpPr>
          <p:cNvPr id="8196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ja-JP" dirty="0"/>
              <a:t>Mass  communication, mass media</a:t>
            </a:r>
          </a:p>
          <a:p>
            <a:pPr eaLnBrk="1" hangingPunct="1"/>
            <a:r>
              <a:rPr lang="ja-JP" altLang="en-US" dirty="0"/>
              <a:t>ヨーロッパ各地に新聞が現れる－－大衆社会出現</a:t>
            </a:r>
            <a:r>
              <a:rPr lang="ja-JP" altLang="en-US" dirty="0">
                <a:hlinkClick r:id="rId3" action="ppaction://hlinkfile"/>
              </a:rPr>
              <a:t>の</a:t>
            </a:r>
            <a:r>
              <a:rPr lang="ja-JP" altLang="en-US" dirty="0"/>
              <a:t>前夜</a:t>
            </a:r>
          </a:p>
          <a:p>
            <a:pPr eaLnBrk="1" hangingPunct="1"/>
            <a:r>
              <a:rPr lang="ja-JP" altLang="en-US" dirty="0"/>
              <a:t>英国新聞界の</a:t>
            </a:r>
            <a:r>
              <a:rPr lang="ja-JP" altLang="en-US" dirty="0" smtClean="0"/>
              <a:t>発達</a:t>
            </a:r>
            <a:endParaRPr lang="en-US" altLang="ja-JP" dirty="0" smtClean="0"/>
          </a:p>
          <a:p>
            <a:pPr eaLnBrk="1" hangingPunct="1"/>
            <a:r>
              <a:rPr lang="ja-JP" altLang="en-US" dirty="0" smtClean="0">
                <a:hlinkClick r:id="rId4"/>
              </a:rPr>
              <a:t>外国ジャーナリズム</a:t>
            </a:r>
            <a:r>
              <a:rPr lang="en-US" altLang="ja-JP" dirty="0" err="1" smtClean="0">
                <a:hlinkClick r:id="rId4"/>
              </a:rPr>
              <a:t>Ⅱa</a:t>
            </a:r>
            <a:r>
              <a:rPr lang="en-US" altLang="ja-JP" dirty="0" smtClean="0">
                <a:hlinkClick r:id="rId4"/>
              </a:rPr>
              <a:t> </a:t>
            </a:r>
            <a:r>
              <a:rPr lang="ja-JP" altLang="en-US" dirty="0" smtClean="0">
                <a:hlinkClick r:id="rId4"/>
              </a:rPr>
              <a:t>（</a:t>
            </a:r>
            <a:r>
              <a:rPr lang="en-US" altLang="ja-JP" dirty="0" smtClean="0">
                <a:hlinkClick r:id="rId4"/>
              </a:rPr>
              <a:t>2017</a:t>
            </a:r>
            <a:r>
              <a:rPr lang="ja-JP" altLang="en-US" dirty="0" smtClean="0">
                <a:hlinkClick r:id="rId4"/>
              </a:rPr>
              <a:t>）</a:t>
            </a:r>
            <a:endParaRPr lang="ja-JP" altLang="en-US" dirty="0"/>
          </a:p>
          <a:p>
            <a:pPr eaLnBrk="1" hangingPunct="1"/>
            <a:endParaRPr lang="ja-JP" altLang="en-US" dirty="0"/>
          </a:p>
          <a:p>
            <a:pPr eaLnBrk="1" hangingPunct="1"/>
            <a:endParaRPr lang="en-US" altLang="ja-JP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5D017A-98F6-4FF8-9286-2732D73D9FEA}" type="slidenum">
              <a:rPr lang="en-US" altLang="ja-JP" smtClean="0"/>
              <a:pPr>
                <a:defRPr/>
              </a:pPr>
              <a:t>17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546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6"/>
          <p:cNvSpPr>
            <a:spLocks noGrp="1" noChangeArrowheads="1"/>
          </p:cNvSpPr>
          <p:nvPr>
            <p:ph type="title"/>
          </p:nvPr>
        </p:nvSpPr>
        <p:spPr>
          <a:xfrm>
            <a:off x="871538" y="434975"/>
            <a:ext cx="7300912" cy="762000"/>
          </a:xfrm>
        </p:spPr>
        <p:txBody>
          <a:bodyPr/>
          <a:lstStyle/>
          <a:p>
            <a:pPr eaLnBrk="1" hangingPunct="1"/>
            <a:r>
              <a:rPr lang="en-US" altLang="ja-JP" i="1" dirty="0"/>
              <a:t>The </a:t>
            </a:r>
            <a:r>
              <a:rPr lang="en-US" altLang="ja-JP" i="1" dirty="0" smtClean="0"/>
              <a:t>Times: 1785~</a:t>
            </a:r>
            <a:endParaRPr lang="en-US" altLang="ja-JP" i="1" dirty="0"/>
          </a:p>
        </p:txBody>
      </p:sp>
      <p:sp>
        <p:nvSpPr>
          <p:cNvPr id="3174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2813" y="1905000"/>
            <a:ext cx="7620000" cy="4191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ja-JP" altLang="ja-JP"/>
          </a:p>
        </p:txBody>
      </p:sp>
      <p:pic>
        <p:nvPicPr>
          <p:cNvPr id="31750" name="Picture 5" descr="PRtimes1785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213" y="1196975"/>
            <a:ext cx="3314700" cy="4930775"/>
          </a:xfrm>
          <a:noFill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5D017A-98F6-4FF8-9286-2732D73D9FEA}" type="slidenum">
              <a:rPr lang="en-US" altLang="ja-JP" smtClean="0"/>
              <a:pPr>
                <a:defRPr/>
              </a:pPr>
              <a:t>18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69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６</a:t>
            </a:r>
            <a:r>
              <a:rPr lang="en-US" altLang="ja-JP"/>
              <a:t>.19</a:t>
            </a:r>
            <a:r>
              <a:rPr lang="ja-JP" altLang="en-US"/>
              <a:t>世紀</a:t>
            </a:r>
            <a:r>
              <a:rPr lang="en-US" altLang="ja-JP"/>
              <a:t>:</a:t>
            </a:r>
            <a:r>
              <a:rPr lang="ja-JP" altLang="en-US"/>
              <a:t>大衆社会の出現</a:t>
            </a:r>
            <a:r>
              <a:rPr lang="en-US" altLang="ja-JP"/>
              <a:t>-1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435975" cy="3886200"/>
          </a:xfrm>
        </p:spPr>
        <p:txBody>
          <a:bodyPr/>
          <a:lstStyle/>
          <a:p>
            <a:pPr eaLnBrk="1" hangingPunct="1"/>
            <a:r>
              <a:rPr lang="ja-JP" altLang="en-US"/>
              <a:t>大衆新聞の発達－イギリス、ドイツ、フランス</a:t>
            </a:r>
          </a:p>
          <a:p>
            <a:pPr eaLnBrk="1" hangingPunct="1"/>
            <a:r>
              <a:rPr lang="ja-JP" altLang="en-US"/>
              <a:t>大衆社会の出現－－科学、技術の発展、産業経済の高度化、人口の都市化、教育の普及</a:t>
            </a:r>
          </a:p>
          <a:p>
            <a:pPr eaLnBrk="1" hangingPunct="1"/>
            <a:r>
              <a:rPr lang="ja-JP" altLang="en-US"/>
              <a:t>ステロ印刷、蒸気印刷機の開発　・船舶にかわる陸の交通路の発達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5D017A-98F6-4FF8-9286-2732D73D9FEA}" type="slidenum">
              <a:rPr lang="en-US" altLang="ja-JP" smtClean="0"/>
              <a:pPr>
                <a:defRPr/>
              </a:pPr>
              <a:t>19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398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2840712" cy="4124869"/>
          </a:xfrm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5D017A-98F6-4FF8-9286-2732D73D9FEA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243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027584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7.19</a:t>
            </a:r>
            <a:r>
              <a:rPr lang="ja-JP" altLang="en-US" dirty="0"/>
              <a:t>世紀</a:t>
            </a:r>
            <a:r>
              <a:rPr lang="en-US" altLang="ja-JP" dirty="0"/>
              <a:t>:</a:t>
            </a:r>
            <a:r>
              <a:rPr lang="ja-JP" altLang="en-US" dirty="0"/>
              <a:t>大衆社会の出現</a:t>
            </a:r>
            <a:r>
              <a:rPr lang="en-US" altLang="ja-JP" dirty="0"/>
              <a:t>-2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238625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ja-JP" altLang="en-US" dirty="0"/>
              <a:t>＜近代新聞</a:t>
            </a:r>
            <a:r>
              <a:rPr lang="en-US" altLang="ja-JP" dirty="0"/>
              <a:t>…</a:t>
            </a:r>
            <a:r>
              <a:rPr lang="ja-JP" altLang="en-US" dirty="0"/>
              <a:t>近代社会に転化する過渡期に出現＞</a:t>
            </a:r>
          </a:p>
          <a:p>
            <a:pPr eaLnBrk="1" hangingPunct="1">
              <a:defRPr/>
            </a:pPr>
            <a:r>
              <a:rPr lang="ja-JP" altLang="en-US" dirty="0"/>
              <a:t>政論新聞　</a:t>
            </a:r>
          </a:p>
          <a:p>
            <a:pPr eaLnBrk="1" hangingPunct="1">
              <a:defRPr/>
            </a:pPr>
            <a:r>
              <a:rPr lang="ja-JP" altLang="en-US" dirty="0"/>
              <a:t>大衆新聞</a:t>
            </a:r>
          </a:p>
          <a:p>
            <a:pPr eaLnBrk="1" hangingPunct="1">
              <a:defRPr/>
            </a:pPr>
            <a:r>
              <a:rPr lang="ja-JP" altLang="en-US" dirty="0"/>
              <a:t>大衆報道新聞＝ニュースを大衆に売る</a:t>
            </a:r>
            <a:endParaRPr lang="en-US" altLang="ja-JP" dirty="0"/>
          </a:p>
          <a:p>
            <a:pPr eaLnBrk="1" hangingPunct="1">
              <a:defRPr/>
            </a:pPr>
            <a:r>
              <a:rPr lang="ja-JP" altLang="en-US" b="1" dirty="0">
                <a:solidFill>
                  <a:srgbClr val="FF0000"/>
                </a:solidFill>
              </a:rPr>
              <a:t>報道機能</a:t>
            </a:r>
            <a:r>
              <a:rPr lang="en-US" altLang="ja-JP" b="1" dirty="0">
                <a:solidFill>
                  <a:srgbClr val="FF0000"/>
                </a:solidFill>
              </a:rPr>
              <a:t>―</a:t>
            </a:r>
            <a:r>
              <a:rPr lang="ja-JP" altLang="en-US" b="1" dirty="0">
                <a:solidFill>
                  <a:srgbClr val="FF0000"/>
                </a:solidFill>
              </a:rPr>
              <a:t>速報性、詳報性、解説性</a:t>
            </a:r>
            <a:r>
              <a:rPr lang="en-US" altLang="ja-JP" dirty="0"/>
              <a:t>―journalism</a:t>
            </a:r>
            <a:br>
              <a:rPr lang="en-US" altLang="ja-JP" dirty="0"/>
            </a:br>
            <a:r>
              <a:rPr lang="ja-JP" altLang="en-US" dirty="0"/>
              <a:t>・評論機能　</a:t>
            </a:r>
            <a:r>
              <a:rPr lang="en-US" altLang="ja-JP" dirty="0"/>
              <a:t>editorial</a:t>
            </a:r>
            <a:br>
              <a:rPr lang="en-US" altLang="ja-JP" dirty="0"/>
            </a:br>
            <a:r>
              <a:rPr lang="ja-JP" altLang="en-US" dirty="0"/>
              <a:t>・教育機能　</a:t>
            </a:r>
            <a:r>
              <a:rPr lang="en-US" altLang="ja-JP" dirty="0"/>
              <a:t>educational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 marL="0" indent="0" eaLnBrk="1" hangingPunct="1">
              <a:buNone/>
              <a:defRPr/>
            </a:pPr>
            <a:r>
              <a:rPr lang="ja-JP" altLang="en-US" dirty="0"/>
              <a:t>　　　</a:t>
            </a:r>
            <a:r>
              <a:rPr lang="ja-JP" altLang="en-US" sz="2800" dirty="0"/>
              <a:t>娯楽機能　</a:t>
            </a:r>
            <a:r>
              <a:rPr lang="en-US" altLang="ja-JP" sz="2800" dirty="0"/>
              <a:t>entertainment</a:t>
            </a:r>
            <a:br>
              <a:rPr lang="en-US" altLang="ja-JP" sz="2800" dirty="0"/>
            </a:br>
            <a:r>
              <a:rPr lang="ja-JP" altLang="en-US" sz="2800" dirty="0"/>
              <a:t>　　　 広告機能　</a:t>
            </a:r>
            <a:r>
              <a:rPr lang="en-US" altLang="ja-JP" sz="2800" dirty="0"/>
              <a:t>advertising (</a:t>
            </a:r>
            <a:r>
              <a:rPr lang="ja-JP" altLang="en-US" sz="2800" dirty="0"/>
              <a:t>経営収入）</a:t>
            </a:r>
          </a:p>
          <a:p>
            <a:pPr eaLnBrk="1" hangingPunct="1">
              <a:defRPr/>
            </a:pPr>
            <a:endParaRPr lang="ja-JP" altLang="en-US" dirty="0"/>
          </a:p>
          <a:p>
            <a:pPr eaLnBrk="1" hangingPunct="1">
              <a:defRPr/>
            </a:pPr>
            <a:endParaRPr lang="en-US" altLang="ja-JP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5D017A-98F6-4FF8-9286-2732D73D9FEA}" type="slidenum">
              <a:rPr lang="en-US" altLang="ja-JP" smtClean="0"/>
              <a:pPr>
                <a:defRPr/>
              </a:pPr>
              <a:t>20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413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shade val="30000"/>
                <a:satMod val="115000"/>
              </a:schemeClr>
            </a:gs>
            <a:gs pos="50000">
              <a:schemeClr val="accent1">
                <a:shade val="67500"/>
                <a:satMod val="115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819672"/>
          </a:xfrm>
        </p:spPr>
        <p:txBody>
          <a:bodyPr/>
          <a:lstStyle/>
          <a:p>
            <a:pPr eaLnBrk="1" hangingPunct="1"/>
            <a:r>
              <a:rPr lang="ja-JP" altLang="en-US" dirty="0" smtClean="0"/>
              <a:t>大衆紙</a:t>
            </a:r>
            <a:r>
              <a:rPr lang="ja-JP" altLang="en-US" dirty="0"/>
              <a:t>の</a:t>
            </a:r>
            <a:r>
              <a:rPr lang="ja-JP" altLang="en-US" dirty="0" smtClean="0"/>
              <a:t>出現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dirty="0" smtClean="0"/>
              <a:t>Q.5</a:t>
            </a:r>
            <a:r>
              <a:rPr lang="ja-JP" altLang="en-US" sz="2400" dirty="0"/>
              <a:t>アメリカと英国と大衆紙の登場はどちらが先か？</a:t>
            </a:r>
            <a:br>
              <a:rPr lang="ja-JP" altLang="en-US" sz="2400" dirty="0"/>
            </a:br>
            <a:endParaRPr lang="ja-JP" altLang="en-US" sz="2400" dirty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435280" cy="4608512"/>
          </a:xfrm>
        </p:spPr>
        <p:txBody>
          <a:bodyPr/>
          <a:lstStyle/>
          <a:p>
            <a:pPr marL="457200" indent="-457200" eaLnBrk="1" hangingPunct="1"/>
            <a:r>
              <a:rPr lang="ja-JP" altLang="en-US" sz="2800" dirty="0" smtClean="0"/>
              <a:t>Ｊ</a:t>
            </a:r>
            <a:r>
              <a:rPr lang="ja-JP" altLang="en-US" sz="2800" dirty="0"/>
              <a:t>．ミルトン</a:t>
            </a:r>
            <a:r>
              <a:rPr lang="en-US" altLang="ja-JP" sz="2800" dirty="0"/>
              <a:t>『</a:t>
            </a:r>
            <a:r>
              <a:rPr lang="ja-JP" altLang="en-US" sz="2800" dirty="0"/>
              <a:t>イエロー・キッズ</a:t>
            </a:r>
            <a:r>
              <a:rPr lang="en-US" altLang="ja-JP" sz="2800" dirty="0"/>
              <a:t>』</a:t>
            </a:r>
            <a:r>
              <a:rPr lang="ja-JP" altLang="en-US" sz="2800" dirty="0"/>
              <a:t>（文藝春秋、</a:t>
            </a:r>
            <a:r>
              <a:rPr lang="en-US" altLang="ja-JP" sz="2800" dirty="0"/>
              <a:t>1993</a:t>
            </a:r>
            <a:r>
              <a:rPr lang="ja-JP" altLang="en-US" sz="2800" dirty="0"/>
              <a:t>）</a:t>
            </a:r>
          </a:p>
          <a:p>
            <a:pPr marL="457200" indent="-457200" eaLnBrk="1" hangingPunct="1"/>
            <a:r>
              <a:rPr lang="ja-JP" altLang="en-US" sz="2800" dirty="0"/>
              <a:t>伊藤慎一</a:t>
            </a:r>
            <a:r>
              <a:rPr lang="en-US" altLang="ja-JP" sz="2800" dirty="0"/>
              <a:t>『</a:t>
            </a:r>
            <a:r>
              <a:rPr lang="ja-JP" altLang="en-US" sz="2800" dirty="0"/>
              <a:t>マスコミ物語</a:t>
            </a:r>
            <a:r>
              <a:rPr lang="en-US" altLang="ja-JP" sz="2800" dirty="0"/>
              <a:t>』</a:t>
            </a:r>
            <a:r>
              <a:rPr lang="ja-JP" altLang="en-US" sz="2800" dirty="0"/>
              <a:t>（現代ジャーナリズム出版会、</a:t>
            </a:r>
            <a:r>
              <a:rPr lang="en-US" altLang="ja-JP" sz="2800" dirty="0"/>
              <a:t>1966)</a:t>
            </a:r>
          </a:p>
          <a:p>
            <a:pPr marL="457200" indent="-457200" eaLnBrk="1" hangingPunct="1"/>
            <a:r>
              <a:rPr lang="ja-JP" altLang="en-US" sz="2800" dirty="0"/>
              <a:t>武市英雄</a:t>
            </a:r>
            <a:r>
              <a:rPr lang="en-US" altLang="ja-JP" sz="2800" dirty="0"/>
              <a:t>『</a:t>
            </a:r>
            <a:r>
              <a:rPr lang="ja-JP" altLang="en-US" sz="2800" dirty="0"/>
              <a:t>日米新聞史話</a:t>
            </a:r>
            <a:r>
              <a:rPr lang="en-US" altLang="ja-JP" sz="2800" dirty="0"/>
              <a:t>』</a:t>
            </a:r>
            <a:r>
              <a:rPr lang="ja-JP" altLang="en-US" sz="2800" dirty="0"/>
              <a:t>（福武書店、</a:t>
            </a:r>
            <a:r>
              <a:rPr lang="en-US" altLang="ja-JP" sz="2800" dirty="0"/>
              <a:t>1984</a:t>
            </a:r>
            <a:r>
              <a:rPr lang="ja-JP" altLang="en-US" sz="2800" dirty="0" smtClean="0"/>
              <a:t>）</a:t>
            </a:r>
            <a:endParaRPr lang="en-US" altLang="ja-JP" sz="2800" dirty="0" smtClean="0"/>
          </a:p>
          <a:p>
            <a:pPr marL="457200" indent="-457200" eaLnBrk="1" hangingPunct="1"/>
            <a:r>
              <a:rPr lang="ja-JP" altLang="en-US" sz="2800" dirty="0"/>
              <a:t>マイケル・エメリー／エドウィン・エメリー／ナンシー・</a:t>
            </a:r>
            <a:r>
              <a:rPr lang="en-US" altLang="ja-JP" sz="2800" dirty="0"/>
              <a:t>L</a:t>
            </a:r>
            <a:r>
              <a:rPr lang="ja-JP" altLang="en-US" sz="2800" dirty="0"/>
              <a:t>・ロバーツ </a:t>
            </a:r>
            <a:r>
              <a:rPr lang="en-US" altLang="ja-JP" sz="2800" dirty="0"/>
              <a:t>『</a:t>
            </a:r>
            <a:r>
              <a:rPr lang="ja-JP" altLang="en-US" sz="2800" dirty="0"/>
              <a:t>アメリカ報道史／ジャーナリストの視点から観た米国史</a:t>
            </a:r>
            <a:r>
              <a:rPr lang="en-US" altLang="ja-JP" sz="2800" dirty="0"/>
              <a:t>』</a:t>
            </a:r>
            <a:r>
              <a:rPr lang="ja-JP" altLang="en-US" sz="2800" dirty="0"/>
              <a:t>（松拍社、</a:t>
            </a:r>
            <a:r>
              <a:rPr lang="en-US" altLang="ja-JP" sz="2800" dirty="0"/>
              <a:t>2016</a:t>
            </a:r>
            <a:r>
              <a:rPr lang="ja-JP" altLang="en-US" sz="2800" dirty="0" smtClean="0"/>
              <a:t>年）</a:t>
            </a:r>
            <a:endParaRPr lang="en-US" altLang="ja-JP" sz="2800" dirty="0" smtClean="0"/>
          </a:p>
          <a:p>
            <a:pPr marL="457200" indent="-457200" eaLnBrk="1" hangingPunct="1"/>
            <a:r>
              <a:rPr lang="ja-JP" altLang="en-US" sz="2800" dirty="0" smtClean="0"/>
              <a:t>小林恭子</a:t>
            </a:r>
            <a:r>
              <a:rPr lang="en-US" altLang="ja-JP" sz="2800" dirty="0" smtClean="0"/>
              <a:t>『</a:t>
            </a:r>
            <a:r>
              <a:rPr lang="ja-JP" altLang="en-US" sz="2800" dirty="0" smtClean="0"/>
              <a:t>英国メディア史</a:t>
            </a:r>
            <a:r>
              <a:rPr lang="en-US" altLang="ja-JP" sz="2800" dirty="0" smtClean="0"/>
              <a:t>』</a:t>
            </a:r>
            <a:r>
              <a:rPr lang="ja-JP" altLang="en-US" sz="2800" dirty="0" smtClean="0"/>
              <a:t>（中央公論新社、</a:t>
            </a:r>
            <a:r>
              <a:rPr lang="en-US" altLang="ja-JP" sz="2800" dirty="0" smtClean="0"/>
              <a:t>2011</a:t>
            </a:r>
            <a:r>
              <a:rPr lang="ja-JP" altLang="en-US" sz="2800" dirty="0" smtClean="0"/>
              <a:t>年）</a:t>
            </a:r>
            <a:endParaRPr lang="en-US" altLang="ja-JP" sz="2800" dirty="0" smtClean="0"/>
          </a:p>
          <a:p>
            <a:pPr marL="457200" indent="-457200" eaLnBrk="1" hangingPunct="1"/>
            <a:endParaRPr lang="ja-JP" altLang="en-US" sz="2800" dirty="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5D017A-98F6-4FF8-9286-2732D73D9FEA}" type="slidenum">
              <a:rPr lang="en-US" altLang="ja-JP" smtClean="0"/>
              <a:pPr>
                <a:defRPr/>
              </a:pPr>
              <a:t>21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059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92150"/>
            <a:ext cx="7772400" cy="649288"/>
          </a:xfrm>
        </p:spPr>
        <p:txBody>
          <a:bodyPr/>
          <a:lstStyle/>
          <a:p>
            <a:r>
              <a:rPr kumimoji="0" lang="en-US" altLang="ja-JP" sz="4000" i="1" dirty="0">
                <a:latin typeface="ＭＳ Ｐゴシック" pitchFamily="50" charset="-128"/>
              </a:rPr>
              <a:t> </a:t>
            </a:r>
            <a:r>
              <a:rPr kumimoji="0" lang="ja-JP" altLang="en-US" sz="4000" i="1" dirty="0" smtClean="0">
                <a:latin typeface="ＭＳ Ｐゴシック" pitchFamily="50" charset="-128"/>
              </a:rPr>
              <a:t>フランス</a:t>
            </a:r>
            <a:r>
              <a:rPr kumimoji="0" lang="ja-JP" altLang="en-US" sz="4000" i="1" dirty="0">
                <a:latin typeface="ＭＳ Ｐゴシック" pitchFamily="50" charset="-128"/>
              </a:rPr>
              <a:t>革命（</a:t>
            </a:r>
            <a:r>
              <a:rPr kumimoji="0" lang="en-US" altLang="ja-JP" sz="4000" i="1" dirty="0">
                <a:latin typeface="ＭＳ Ｐゴシック" pitchFamily="50" charset="-128"/>
              </a:rPr>
              <a:t>1787-99)</a:t>
            </a:r>
            <a:r>
              <a:rPr kumimoji="0" lang="ja-JP" altLang="en-US" sz="4000" i="1" dirty="0">
                <a:latin typeface="ＭＳ Ｐゴシック" pitchFamily="50" charset="-128"/>
              </a:rPr>
              <a:t>と新聞</a:t>
            </a:r>
            <a:endParaRPr kumimoji="0" lang="ja-JP" altLang="en-US" sz="4000" i="1" dirty="0"/>
          </a:p>
        </p:txBody>
      </p:sp>
      <p:sp>
        <p:nvSpPr>
          <p:cNvPr id="1126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773238"/>
            <a:ext cx="8207375" cy="43227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en-US" altLang="ja-JP" sz="2800"/>
              <a:t>1789.8.26</a:t>
            </a:r>
            <a:r>
              <a:rPr kumimoji="0" lang="ja-JP" altLang="en-US" sz="2800">
                <a:latin typeface="ＭＳ Ｐゴシック" pitchFamily="50" charset="-128"/>
              </a:rPr>
              <a:t>　人権宣言発布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ja-JP" altLang="en-US" sz="2800">
                <a:latin typeface="ＭＳ Ｐゴシック" pitchFamily="50" charset="-128"/>
              </a:rPr>
              <a:t>「人権および市民の権利宣言」第</a:t>
            </a:r>
            <a:r>
              <a:rPr kumimoji="0" lang="en-US" altLang="ja-JP" sz="2800">
                <a:latin typeface="ＭＳ Ｐゴシック" pitchFamily="50" charset="-128"/>
              </a:rPr>
              <a:t>11</a:t>
            </a:r>
            <a:r>
              <a:rPr kumimoji="0" lang="ja-JP" altLang="en-US" sz="2800">
                <a:latin typeface="ＭＳ Ｐゴシック" pitchFamily="50" charset="-128"/>
              </a:rPr>
              <a:t>条を議会が採択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kumimoji="0" lang="ja-JP" altLang="en-US" sz="2800">
                <a:latin typeface="ＭＳ Ｐゴシック" pitchFamily="50" charset="-128"/>
              </a:rPr>
              <a:t>  →検閲とすべての事前検閲許可制の廃止</a:t>
            </a:r>
            <a:br>
              <a:rPr kumimoji="0" lang="ja-JP" altLang="en-US" sz="2800">
                <a:latin typeface="ＭＳ Ｐゴシック" pitchFamily="50" charset="-128"/>
              </a:rPr>
            </a:br>
            <a:r>
              <a:rPr kumimoji="0" lang="ja-JP" altLang="en-US" sz="2800">
                <a:latin typeface="ＭＳ Ｐゴシック" pitchFamily="50" charset="-128"/>
              </a:rPr>
              <a:t>　★第</a:t>
            </a:r>
            <a:r>
              <a:rPr kumimoji="0" lang="en-US" altLang="ja-JP" sz="2800">
                <a:latin typeface="ＭＳ Ｐゴシック" pitchFamily="50" charset="-128"/>
              </a:rPr>
              <a:t>11</a:t>
            </a:r>
            <a:r>
              <a:rPr kumimoji="0" lang="ja-JP" altLang="en-US" sz="2800">
                <a:latin typeface="ＭＳ Ｐゴシック" pitchFamily="50" charset="-128"/>
              </a:rPr>
              <a:t>条「思想および意見の自由な伝達は、人の最も貴重な権利のひとつである。従ってすべての人民は、自由な発言に対し、記述し、印刷することができる。</a:t>
            </a:r>
            <a:r>
              <a:rPr kumimoji="0" lang="ja-JP" altLang="en-US" sz="2800" b="1">
                <a:solidFill>
                  <a:srgbClr val="FF0000"/>
                </a:solidFill>
                <a:latin typeface="ＭＳ Ｐゴシック" pitchFamily="50" charset="-128"/>
              </a:rPr>
              <a:t>ただし、法律により規定された場合におけるこの自由の濫用については、責任を追わなければならない</a:t>
            </a:r>
            <a:r>
              <a:rPr kumimoji="0" lang="ja-JP" altLang="en-US" sz="2800">
                <a:latin typeface="ＭＳ Ｐゴシック" pitchFamily="50" charset="-128"/>
              </a:rPr>
              <a:t>」⇒</a:t>
            </a:r>
            <a:r>
              <a:rPr kumimoji="0" lang="ja-JP" altLang="en-US" sz="2800">
                <a:solidFill>
                  <a:srgbClr val="FF0000"/>
                </a:solidFill>
                <a:latin typeface="ＭＳ Ｐゴシック" pitchFamily="50" charset="-128"/>
              </a:rPr>
              <a:t>これにより、「プレスの自由」という概念が飛び交う</a:t>
            </a:r>
            <a:endParaRPr kumimoji="0" lang="ja-JP" altLang="en-US" sz="2800">
              <a:latin typeface="ＭＳ Ｐゴシック" pitchFamily="50" charset="-128"/>
            </a:endParaRP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5D017A-98F6-4FF8-9286-2732D73D9FEA}" type="slidenum">
              <a:rPr lang="en-US" altLang="ja-JP" smtClean="0"/>
              <a:pPr>
                <a:defRPr/>
              </a:pPr>
              <a:t>22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9736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1993491C-A21A-4E11-95BF-10A4BC962C0A}" type="slidenum">
              <a:rPr kumimoji="0" lang="en-US" altLang="ja-JP" sz="1200">
                <a:latin typeface="Arial Black" pitchFamily="34" charset="0"/>
              </a:rPr>
              <a:pPr algn="r" eaLnBrk="1" hangingPunct="1"/>
              <a:t>3</a:t>
            </a:fld>
            <a:endParaRPr kumimoji="0" lang="en-US" altLang="ja-JP" sz="1200">
              <a:latin typeface="Arial Black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4000"/>
              <a:t>グーテンベルク以後</a:t>
            </a:r>
            <a:br>
              <a:rPr lang="ja-JP" altLang="en-US" sz="4000"/>
            </a:br>
            <a:r>
              <a:rPr lang="ja-JP" altLang="en-US" sz="2400"/>
              <a:t>グーテンベルク以降の近代コミュニケーション</a:t>
            </a:r>
            <a:br>
              <a:rPr lang="ja-JP" altLang="en-US" sz="2400"/>
            </a:br>
            <a:r>
              <a:rPr lang="ja-JP" altLang="en-US" sz="2400"/>
              <a:t>の成立過程を考察する</a:t>
            </a:r>
          </a:p>
        </p:txBody>
      </p:sp>
      <p:graphicFrame>
        <p:nvGraphicFramePr>
          <p:cNvPr id="20484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38250" y="2484438"/>
          <a:ext cx="2470150" cy="287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HotShots ｲﾒｰｼﾞ ﾄﾞｷｭﾒﾝﾄ" r:id="rId4" imgW="2285714" imgH="3048426" progId="HotShots_IMAGE.Document">
                  <p:embed/>
                </p:oleObj>
              </mc:Choice>
              <mc:Fallback>
                <p:oleObj name="HotShots ｲﾒｰｼﾞ ﾄﾞｷｭﾒﾝﾄ" r:id="rId4" imgW="2285714" imgH="3048426" progId="HotShots_IMAGE.Document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8250" y="2484438"/>
                        <a:ext cx="2470150" cy="287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85" name="Picture 5" descr="juku_230-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80000" y="2600325"/>
            <a:ext cx="2519363" cy="2522538"/>
          </a:xfrm>
          <a:noFill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64439E-08BA-4AFB-8C1C-C7DE28F1C6AF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スライド番号プレースホル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9F068CA8-5DD8-451E-9A41-B068AA1A7D08}" type="slidenum">
              <a:rPr kumimoji="0" lang="en-US" altLang="ja-JP" sz="1200">
                <a:latin typeface="Arial Black" pitchFamily="34" charset="0"/>
              </a:rPr>
              <a:pPr algn="r" eaLnBrk="1" hangingPunct="1"/>
              <a:t>4</a:t>
            </a:fld>
            <a:endParaRPr kumimoji="0" lang="en-US" altLang="ja-JP" sz="1200">
              <a:latin typeface="Arial Black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/>
              <a:t>１　グーテンベルク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ja-JP" altLang="en-US" dirty="0"/>
              <a:t>　</a:t>
            </a:r>
            <a:r>
              <a:rPr lang="en-US" altLang="ja-JP" dirty="0"/>
              <a:t>Johann </a:t>
            </a:r>
            <a:r>
              <a:rPr lang="en-US" altLang="ja-JP" dirty="0" err="1"/>
              <a:t>Gensfleisch</a:t>
            </a:r>
            <a:r>
              <a:rPr lang="en-US" altLang="ja-JP" dirty="0"/>
              <a:t> </a:t>
            </a:r>
            <a:r>
              <a:rPr lang="en-US" altLang="ja-JP" dirty="0" err="1"/>
              <a:t>zum</a:t>
            </a:r>
            <a:r>
              <a:rPr lang="en-US" altLang="ja-JP" dirty="0"/>
              <a:t> Gutenberg (1394/99-1468?) </a:t>
            </a:r>
          </a:p>
          <a:p>
            <a:pPr eaLnBrk="1" hangingPunct="1"/>
            <a:r>
              <a:rPr lang="ja-JP" altLang="en-US" dirty="0"/>
              <a:t>活版印刷術を発明</a:t>
            </a:r>
            <a:r>
              <a:rPr lang="ja-JP" altLang="en-US" dirty="0">
                <a:hlinkClick r:id="rId3" action="ppaction://hlinksldjump"/>
              </a:rPr>
              <a:t>→</a:t>
            </a:r>
            <a:r>
              <a:rPr lang="en-US" altLang="ja-JP" dirty="0">
                <a:hlinkClick r:id="rId3" action="ppaction://hlinksldjump"/>
              </a:rPr>
              <a:t>『42</a:t>
            </a:r>
            <a:r>
              <a:rPr lang="ja-JP" altLang="en-US" dirty="0">
                <a:hlinkClick r:id="rId3" action="ppaction://hlinksldjump"/>
              </a:rPr>
              <a:t>行聖書</a:t>
            </a:r>
            <a:r>
              <a:rPr lang="en-US" altLang="ja-JP" dirty="0">
                <a:hlinkClick r:id="rId3" action="ppaction://hlinksldjump"/>
              </a:rPr>
              <a:t>』</a:t>
            </a:r>
            <a:r>
              <a:rPr lang="ja-JP" altLang="en-US" dirty="0"/>
              <a:t>印刷・出版（</a:t>
            </a:r>
            <a:r>
              <a:rPr lang="en-US" altLang="ja-JP" dirty="0"/>
              <a:t>1450</a:t>
            </a:r>
            <a:r>
              <a:rPr lang="ja-JP" altLang="en-US" dirty="0"/>
              <a:t>年前後）</a:t>
            </a:r>
          </a:p>
          <a:p>
            <a:pPr eaLnBrk="1" hangingPunct="1"/>
            <a:r>
              <a:rPr lang="ja-JP" altLang="en-US" dirty="0" smtClean="0"/>
              <a:t>印刷</a:t>
            </a:r>
            <a:r>
              <a:rPr lang="ja-JP" altLang="en-US" dirty="0"/>
              <a:t>技術、製本、本のヨーロッパ普及に貢献</a:t>
            </a:r>
          </a:p>
          <a:p>
            <a:pPr eaLnBrk="1" hangingPunct="1"/>
            <a:r>
              <a:rPr lang="ja-JP" altLang="en-US" dirty="0"/>
              <a:t>印刷人という新しい職業を生む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64439E-08BA-4AFB-8C1C-C7DE28F1C6AF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フッター プレースホルダ 2"/>
          <p:cNvSpPr txBox="1">
            <a:spLocks noGrp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/>
            <a:r>
              <a:rPr kumimoji="0" lang="en-US" altLang="ja-JP" sz="1200"/>
              <a:t>ジャーナリズム史Ⅰ(2009)</a:t>
            </a:r>
          </a:p>
        </p:txBody>
      </p:sp>
      <p:sp>
        <p:nvSpPr>
          <p:cNvPr id="22531" name="スライド番号プレースホル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2DDEF65B-E6C0-403E-BA3E-858442A0C5BC}" type="slidenum">
              <a:rPr kumimoji="0" lang="en-US" altLang="ja-JP" sz="1200">
                <a:latin typeface="Arial Black" pitchFamily="34" charset="0"/>
              </a:rPr>
              <a:pPr algn="r" eaLnBrk="1" hangingPunct="1"/>
              <a:t>5</a:t>
            </a:fld>
            <a:endParaRPr kumimoji="0" lang="en-US" altLang="ja-JP" sz="1200">
              <a:latin typeface="Arial Black" pitchFamily="34" charset="0"/>
            </a:endParaRPr>
          </a:p>
        </p:txBody>
      </p:sp>
      <p:graphicFrame>
        <p:nvGraphicFramePr>
          <p:cNvPr id="2253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22300" y="795338"/>
          <a:ext cx="7405688" cy="507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2" name="HotShots ｲﾒｰｼﾞ ﾄﾞｷｭﾒﾝﾄ" r:id="rId4" imgW="3048426" imgH="2285714" progId="HotShots_IMAGE.Document">
                  <p:embed/>
                </p:oleObj>
              </mc:Choice>
              <mc:Fallback>
                <p:oleObj name="HotShots ｲﾒｰｼﾞ ﾄﾞｷｭﾒﾝﾄ" r:id="rId4" imgW="3048426" imgH="2285714" progId="HotShots_IMAGE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795338"/>
                        <a:ext cx="7405688" cy="5072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64439E-08BA-4AFB-8C1C-C7DE28F1C6AF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スライド番号プレースホルダ 3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2D26E395-9036-44D7-AC26-C50DDBC744E5}" type="slidenum">
              <a:rPr kumimoji="0" lang="en-US" altLang="ja-JP" sz="1200">
                <a:latin typeface="Arial Black" pitchFamily="34" charset="0"/>
              </a:rPr>
              <a:pPr algn="r" eaLnBrk="1" hangingPunct="1"/>
              <a:t>6</a:t>
            </a:fld>
            <a:endParaRPr kumimoji="0" lang="en-US" altLang="ja-JP" sz="1200">
              <a:latin typeface="Arial Black" pitchFamily="34" charset="0"/>
            </a:endParaRPr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dirty="0">
                <a:hlinkClick r:id="rId3"/>
              </a:rPr>
              <a:t>http://</a:t>
            </a:r>
            <a:r>
              <a:rPr lang="en-US" altLang="ja-JP" sz="2400" dirty="0" smtClean="0">
                <a:hlinkClick r:id="rId3"/>
              </a:rPr>
              <a:t>dcollections.lib.keio.ac.jp/ja/gutenberg/explanation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kumimoji="1" lang="ja-JP" altLang="en-US" dirty="0"/>
          </a:p>
        </p:txBody>
      </p:sp>
      <p:pic>
        <p:nvPicPr>
          <p:cNvPr id="23556" name="Picture 6" descr="Gutenberg-スキャンされた画像-0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3465595" cy="4536528"/>
          </a:xfrm>
          <a:noFill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5D017A-98F6-4FF8-9286-2732D73D9FEA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番号プレースホルダ 4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47354F2E-A863-428C-85F2-F78DE2FAFED1}" type="slidenum">
              <a:rPr kumimoji="0" lang="en-US" altLang="ja-JP" sz="1200">
                <a:latin typeface="Arial Black" pitchFamily="34" charset="0"/>
              </a:rPr>
              <a:pPr algn="r" eaLnBrk="1" hangingPunct="1"/>
              <a:t>7</a:t>
            </a:fld>
            <a:endParaRPr kumimoji="0" lang="en-US" altLang="ja-JP" sz="1200">
              <a:latin typeface="Arial Black" pitchFamily="34" charset="0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457200"/>
            <a:ext cx="7773987" cy="1828800"/>
          </a:xfrm>
        </p:spPr>
        <p:txBody>
          <a:bodyPr/>
          <a:lstStyle/>
          <a:p>
            <a:pPr eaLnBrk="1" hangingPunct="1"/>
            <a:r>
              <a:rPr lang="ja-JP" altLang="en-US" sz="4000"/>
              <a:t>２　手書き新聞</a:t>
            </a:r>
            <a:r>
              <a:rPr lang="ja-JP" altLang="en-US" sz="2800"/>
              <a:t>（</a:t>
            </a:r>
            <a:r>
              <a:rPr lang="en-US" altLang="ja-JP" sz="2800"/>
              <a:t>manuscript, hand writing)</a:t>
            </a:r>
            <a:r>
              <a:rPr lang="ja-JP" altLang="en-US" sz="2800"/>
              <a:t>・</a:t>
            </a:r>
            <a:r>
              <a:rPr lang="ja-JP" altLang="en-US" sz="4000"/>
              <a:t>ニュースシート・ニュース通信：</a:t>
            </a:r>
            <a:r>
              <a:rPr lang="en-US" altLang="ja-JP" sz="4000"/>
              <a:t>15-16</a:t>
            </a:r>
            <a:r>
              <a:rPr lang="ja-JP" altLang="en-US" sz="4000"/>
              <a:t>世紀</a:t>
            </a:r>
            <a:endParaRPr lang="ja-JP" altLang="en-US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22300" y="2328863"/>
            <a:ext cx="7488238" cy="3467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ja-JP" altLang="en-US"/>
              <a:t>　＜背景＞　</a:t>
            </a:r>
          </a:p>
          <a:p>
            <a:pPr eaLnBrk="1" hangingPunct="1"/>
            <a:r>
              <a:rPr lang="ja-JP" altLang="en-US"/>
              <a:t>ａ．</a:t>
            </a:r>
            <a:r>
              <a:rPr lang="en-US" altLang="ja-JP"/>
              <a:t>15</a:t>
            </a:r>
            <a:r>
              <a:rPr lang="ja-JP" altLang="en-US"/>
              <a:t>世紀　東ローマ帝国の没落／ヨーロッパにおける庶民運動の高まり</a:t>
            </a:r>
          </a:p>
          <a:p>
            <a:pPr eaLnBrk="1" hangingPunct="1"/>
            <a:r>
              <a:rPr lang="ja-JP" altLang="en-US"/>
              <a:t>ｂ．金融・投機・貿易に携わる豪商の台頭→（情報収集）の必要性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64439E-08BA-4AFB-8C1C-C7DE28F1C6AF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スライド番号プレースホル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5C698168-4981-40A2-87A3-C2DDF6EC2075}" type="slidenum">
              <a:rPr kumimoji="0" lang="en-US" altLang="ja-JP" sz="1200">
                <a:latin typeface="Arial Black" pitchFamily="34" charset="0"/>
              </a:rPr>
              <a:pPr algn="r" eaLnBrk="1" hangingPunct="1"/>
              <a:t>8</a:t>
            </a:fld>
            <a:endParaRPr kumimoji="0" lang="en-US" altLang="ja-JP" sz="1200">
              <a:latin typeface="Arial Black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4000"/>
              <a:t>2-1.Newsletter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032250" cy="3886200"/>
          </a:xfrm>
        </p:spPr>
        <p:txBody>
          <a:bodyPr/>
          <a:lstStyle/>
          <a:p>
            <a:pPr eaLnBrk="1" hangingPunct="1"/>
            <a:r>
              <a:rPr lang="ja-JP" altLang="en-US" sz="2400" dirty="0"/>
              <a:t>アウグスブルグのフッガー（</a:t>
            </a:r>
            <a:r>
              <a:rPr lang="en-US" altLang="ja-JP" sz="2400" dirty="0" err="1"/>
              <a:t>Fuggar</a:t>
            </a:r>
            <a:r>
              <a:rPr lang="ja-JP" altLang="en-US" sz="2400" dirty="0"/>
              <a:t>）家</a:t>
            </a:r>
            <a:endParaRPr lang="ja-JP" altLang="en-US" sz="2800" dirty="0"/>
          </a:p>
          <a:p>
            <a:pPr eaLnBrk="1" hangingPunct="1"/>
            <a:r>
              <a:rPr lang="en-US" altLang="ja-JP" sz="2800" dirty="0" err="1"/>
              <a:t>Fuggar</a:t>
            </a:r>
            <a:r>
              <a:rPr lang="en-US" altLang="ja-JP" sz="2800" dirty="0"/>
              <a:t> </a:t>
            </a:r>
            <a:r>
              <a:rPr lang="en-US" altLang="ja-JP" sz="2800" dirty="0" err="1" smtClean="0"/>
              <a:t>Zeitung</a:t>
            </a:r>
            <a:r>
              <a:rPr lang="ja-JP" altLang="en-US" sz="2800" dirty="0"/>
              <a:t>（</a:t>
            </a:r>
            <a:r>
              <a:rPr lang="ja-JP" altLang="en-US" sz="2800" dirty="0" smtClean="0"/>
              <a:t>ニュースレター</a:t>
            </a:r>
            <a:r>
              <a:rPr lang="ja-JP" altLang="en-US" sz="2800" dirty="0"/>
              <a:t>）を編集、発行</a:t>
            </a:r>
          </a:p>
        </p:txBody>
      </p:sp>
      <p:sp>
        <p:nvSpPr>
          <p:cNvPr id="2560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54550" y="1981200"/>
            <a:ext cx="3690938" cy="3886200"/>
          </a:xfrm>
        </p:spPr>
        <p:txBody>
          <a:bodyPr/>
          <a:lstStyle/>
          <a:p>
            <a:pPr eaLnBrk="1" hangingPunct="1"/>
            <a:r>
              <a:rPr lang="ja-JP" altLang="en-US" sz="2800"/>
              <a:t>ロスチャイルド　</a:t>
            </a:r>
            <a:r>
              <a:rPr lang="en-US" altLang="ja-JP" sz="2800"/>
              <a:t>Meyer Amchel Rothschild (1743-1812)</a:t>
            </a:r>
          </a:p>
          <a:p>
            <a:pPr eaLnBrk="1" hangingPunct="1"/>
            <a:r>
              <a:rPr lang="ja-JP" altLang="en-US" sz="2800"/>
              <a:t>金融帝国－情報を金儲けとする。トルン・タキシス家に近付く</a:t>
            </a:r>
          </a:p>
          <a:p>
            <a:pPr eaLnBrk="1" hangingPunct="1"/>
            <a:endParaRPr lang="en-US" altLang="ja-JP" sz="2800"/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64439E-08BA-4AFB-8C1C-C7DE28F1C6AF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スライド番号プレースホル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/>
            <a:fld id="{A6CEA12A-658E-4678-BE23-1BA582F79BD7}" type="slidenum">
              <a:rPr kumimoji="0" lang="en-US" altLang="ja-JP" sz="1200">
                <a:latin typeface="Arial Black" pitchFamily="34" charset="0"/>
              </a:rPr>
              <a:pPr algn="r" eaLnBrk="1" hangingPunct="1"/>
              <a:t>9</a:t>
            </a:fld>
            <a:endParaRPr kumimoji="0" lang="en-US" altLang="ja-JP" sz="1200">
              <a:latin typeface="Arial Black" pitchFamily="34" charset="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3.</a:t>
            </a:r>
            <a:r>
              <a:rPr lang="ja-JP" altLang="en-US" dirty="0" smtClean="0"/>
              <a:t>通信社</a:t>
            </a:r>
            <a:r>
              <a:rPr lang="ja-JP" altLang="en-US" dirty="0"/>
              <a:t>の</a:t>
            </a:r>
            <a:r>
              <a:rPr lang="ja-JP" altLang="en-US" dirty="0" smtClean="0"/>
              <a:t>発展 </a:t>
            </a:r>
            <a:endParaRPr lang="ja-JP" altLang="en-US" dirty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981200"/>
            <a:ext cx="4618856" cy="3886200"/>
          </a:xfrm>
        </p:spPr>
        <p:txBody>
          <a:bodyPr/>
          <a:lstStyle/>
          <a:p>
            <a:pPr eaLnBrk="1" hangingPunct="1"/>
            <a:r>
              <a:rPr lang="en-US" altLang="ja-JP" sz="2800" dirty="0" err="1"/>
              <a:t>Havas,Reuter,Wolff</a:t>
            </a:r>
            <a:endParaRPr lang="en-US" altLang="ja-JP" sz="2800" dirty="0"/>
          </a:p>
          <a:p>
            <a:pPr eaLnBrk="1" hangingPunct="1"/>
            <a:r>
              <a:rPr lang="ja-JP" altLang="en-US" sz="2800" dirty="0"/>
              <a:t>アバス、ロイター、ウォルフ</a:t>
            </a:r>
          </a:p>
          <a:p>
            <a:pPr eaLnBrk="1" hangingPunct="1"/>
            <a:r>
              <a:rPr lang="en-US" altLang="ja-JP" sz="2800" dirty="0" err="1"/>
              <a:t>AFP,Reuter,DNB</a:t>
            </a:r>
            <a:endParaRPr lang="en-US" altLang="ja-JP" sz="2800" dirty="0"/>
          </a:p>
          <a:p>
            <a:pPr eaLnBrk="1" hangingPunct="1"/>
            <a:r>
              <a:rPr lang="en-US" altLang="ja-JP" sz="2800" dirty="0" err="1"/>
              <a:t>AFP,AP,UPI,Tass</a:t>
            </a:r>
            <a:r>
              <a:rPr lang="en-US" altLang="ja-JP" sz="2800" dirty="0"/>
              <a:t>, </a:t>
            </a:r>
            <a:r>
              <a:rPr lang="ja-JP" altLang="en-US" sz="2800" dirty="0" smtClean="0"/>
              <a:t>新華社</a:t>
            </a:r>
            <a:endParaRPr lang="en-US" altLang="ja-JP" sz="2800" dirty="0" smtClean="0"/>
          </a:p>
          <a:p>
            <a:pPr marL="0" indent="0" eaLnBrk="1" hangingPunct="1">
              <a:buNone/>
            </a:pPr>
            <a:endParaRPr lang="en-US" altLang="ja-JP" sz="2800" dirty="0"/>
          </a:p>
          <a:p>
            <a:pPr eaLnBrk="1" hangingPunct="1"/>
            <a:r>
              <a:rPr lang="ja-JP" altLang="en-US" sz="2000" dirty="0" smtClean="0">
                <a:hlinkClick r:id="rId3"/>
              </a:rPr>
              <a:t>通信社</a:t>
            </a:r>
            <a:r>
              <a:rPr lang="ja-JP" altLang="en-US" sz="2000" dirty="0">
                <a:hlinkClick r:id="rId3"/>
              </a:rPr>
              <a:t>の歴史と同盟</a:t>
            </a:r>
            <a:r>
              <a:rPr lang="ja-JP" altLang="en-US" sz="2000" dirty="0" smtClean="0">
                <a:hlinkClick r:id="rId3"/>
              </a:rPr>
              <a:t>通信社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新聞通信調査会）</a:t>
            </a:r>
            <a:endParaRPr lang="ja-JP" altLang="en-US" sz="2000" dirty="0"/>
          </a:p>
        </p:txBody>
      </p:sp>
      <p:pic>
        <p:nvPicPr>
          <p:cNvPr id="26629" name="Picture 5" descr="PJReuter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2192338"/>
            <a:ext cx="2684463" cy="3206750"/>
          </a:xfrm>
          <a:noFill/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ジャーナリズム史</a:t>
            </a:r>
            <a:r>
              <a:rPr lang="en-US" altLang="ja-JP" smtClean="0"/>
              <a:t>Ⅰ</a:t>
            </a:r>
            <a:endParaRPr lang="en-US" altLang="ja-JP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64439E-08BA-4AFB-8C1C-C7DE28F1C6AF}" type="slidenum">
              <a:rPr lang="en-US" altLang="ja-JP" smtClean="0"/>
              <a:pPr>
                <a:defRPr/>
              </a:pPr>
              <a:t>9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1257</TotalTime>
  <Words>426</Words>
  <Application>Microsoft Office PowerPoint</Application>
  <PresentationFormat>画面に合わせる (4:3)</PresentationFormat>
  <Paragraphs>131</Paragraphs>
  <Slides>22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Pixel</vt:lpstr>
      <vt:lpstr>HotShots ｲﾒｰｼﾞ ﾄﾞｷｭﾒﾝﾄ</vt:lpstr>
      <vt:lpstr>ジャーナリズム史Ⅰ 2020　歴史を考える-2</vt:lpstr>
      <vt:lpstr>PowerPoint プレゼンテーション</vt:lpstr>
      <vt:lpstr>グーテンベルク以後 グーテンベルク以降の近代コミュニケーション の成立過程を考察する</vt:lpstr>
      <vt:lpstr>１　グーテンベルク</vt:lpstr>
      <vt:lpstr>PowerPoint プレゼンテーション</vt:lpstr>
      <vt:lpstr>http://dcollections.lib.keio.ac.jp/ja/gutenberg/explanation </vt:lpstr>
      <vt:lpstr>２　手書き新聞（manuscript, hand writing)・ニュースシート・ニュース通信：15-16世紀</vt:lpstr>
      <vt:lpstr>2-1.Newsletter</vt:lpstr>
      <vt:lpstr>3.通信社の発展 </vt:lpstr>
      <vt:lpstr>　ニュースの収集地</vt:lpstr>
      <vt:lpstr>PowerPoint プレゼンテーション</vt:lpstr>
      <vt:lpstr>３　週刊新聞の発生</vt:lpstr>
      <vt:lpstr>４　日刊新聞の登場（１７－１８世紀）</vt:lpstr>
      <vt:lpstr>PowerPoint プレゼンテーション</vt:lpstr>
      <vt:lpstr>PowerPoint プレゼンテーション</vt:lpstr>
      <vt:lpstr>PowerPoint プレゼンテーション</vt:lpstr>
      <vt:lpstr>５.１８世紀:ヨーロッパ大衆社会の出現</vt:lpstr>
      <vt:lpstr>The Times: 1785~</vt:lpstr>
      <vt:lpstr>６.19世紀:大衆社会の出現-1</vt:lpstr>
      <vt:lpstr>7.19世紀:大衆社会の出現-2</vt:lpstr>
      <vt:lpstr>大衆紙の出現 Q.5アメリカと英国と大衆紙の登場はどちらが先か？ </vt:lpstr>
      <vt:lpstr> フランス革命（1787-99)と新聞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マ　ス　・　メ　デ　ィ　ア　史　（　１　）　（　２　）</dc:title>
  <dc:creator>鈴木雄雅</dc:creator>
  <cp:lastModifiedBy>s-yuga  TOSHIBA-1</cp:lastModifiedBy>
  <cp:revision>106</cp:revision>
  <cp:lastPrinted>2015-05-11T23:01:27Z</cp:lastPrinted>
  <dcterms:created xsi:type="dcterms:W3CDTF">1999-04-21T14:06:24Z</dcterms:created>
  <dcterms:modified xsi:type="dcterms:W3CDTF">2020-05-12T06:18:36Z</dcterms:modified>
</cp:coreProperties>
</file>